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4"/>
  </p:sldMasterIdLst>
  <p:notesMasterIdLst>
    <p:notesMasterId r:id="rId72"/>
  </p:notesMasterIdLst>
  <p:handoutMasterIdLst>
    <p:handoutMasterId r:id="rId73"/>
  </p:handoutMasterIdLst>
  <p:sldIdLst>
    <p:sldId id="256" r:id="rId5"/>
    <p:sldId id="385" r:id="rId6"/>
    <p:sldId id="489" r:id="rId7"/>
    <p:sldId id="386" r:id="rId8"/>
    <p:sldId id="387" r:id="rId9"/>
    <p:sldId id="388" r:id="rId10"/>
    <p:sldId id="487" r:id="rId11"/>
    <p:sldId id="485" r:id="rId12"/>
    <p:sldId id="391" r:id="rId13"/>
    <p:sldId id="488" r:id="rId14"/>
    <p:sldId id="390" r:id="rId15"/>
    <p:sldId id="411" r:id="rId16"/>
    <p:sldId id="491" r:id="rId17"/>
    <p:sldId id="495" r:id="rId18"/>
    <p:sldId id="494" r:id="rId19"/>
    <p:sldId id="493" r:id="rId20"/>
    <p:sldId id="392" r:id="rId21"/>
    <p:sldId id="393" r:id="rId22"/>
    <p:sldId id="490" r:id="rId23"/>
    <p:sldId id="394" r:id="rId24"/>
    <p:sldId id="395" r:id="rId25"/>
    <p:sldId id="501" r:id="rId26"/>
    <p:sldId id="503" r:id="rId27"/>
    <p:sldId id="396" r:id="rId28"/>
    <p:sldId id="397" r:id="rId29"/>
    <p:sldId id="398" r:id="rId30"/>
    <p:sldId id="502" r:id="rId31"/>
    <p:sldId id="399" r:id="rId32"/>
    <p:sldId id="400" r:id="rId33"/>
    <p:sldId id="401" r:id="rId34"/>
    <p:sldId id="483" r:id="rId35"/>
    <p:sldId id="499" r:id="rId36"/>
    <p:sldId id="402" r:id="rId37"/>
    <p:sldId id="484" r:id="rId38"/>
    <p:sldId id="504" r:id="rId39"/>
    <p:sldId id="410" r:id="rId40"/>
    <p:sldId id="403" r:id="rId41"/>
    <p:sldId id="404" r:id="rId42"/>
    <p:sldId id="405" r:id="rId43"/>
    <p:sldId id="406" r:id="rId44"/>
    <p:sldId id="407" r:id="rId45"/>
    <p:sldId id="408" r:id="rId46"/>
    <p:sldId id="409" r:id="rId47"/>
    <p:sldId id="413" r:id="rId48"/>
    <p:sldId id="500" r:id="rId49"/>
    <p:sldId id="414" r:id="rId50"/>
    <p:sldId id="415" r:id="rId51"/>
    <p:sldId id="419" r:id="rId52"/>
    <p:sldId id="416" r:id="rId53"/>
    <p:sldId id="506" r:id="rId54"/>
    <p:sldId id="511" r:id="rId55"/>
    <p:sldId id="505" r:id="rId56"/>
    <p:sldId id="418" r:id="rId57"/>
    <p:sldId id="417" r:id="rId58"/>
    <p:sldId id="421" r:id="rId59"/>
    <p:sldId id="508" r:id="rId60"/>
    <p:sldId id="420" r:id="rId61"/>
    <p:sldId id="510" r:id="rId62"/>
    <p:sldId id="422" r:id="rId63"/>
    <p:sldId id="423" r:id="rId64"/>
    <p:sldId id="424" r:id="rId65"/>
    <p:sldId id="425" r:id="rId66"/>
    <p:sldId id="426" r:id="rId67"/>
    <p:sldId id="427" r:id="rId68"/>
    <p:sldId id="428" r:id="rId69"/>
    <p:sldId id="497" r:id="rId70"/>
    <p:sldId id="509" r:id="rId71"/>
  </p:sldIdLst>
  <p:sldSz cx="9144000" cy="6858000" type="screen4x3"/>
  <p:notesSz cx="6797675" cy="987425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FF33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CB1A1B-E594-4772-8463-2E22B9567EE3}" v="6" dt="2020-03-05T16:32:01.9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76" autoAdjust="0"/>
    <p:restoredTop sz="86128" autoAdjust="0"/>
  </p:normalViewPr>
  <p:slideViewPr>
    <p:cSldViewPr>
      <p:cViewPr>
        <p:scale>
          <a:sx n="70" d="100"/>
          <a:sy n="70" d="100"/>
        </p:scale>
        <p:origin x="1280" y="-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2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2688"/>
    </p:cViewPr>
  </p:sorterViewPr>
  <p:notesViewPr>
    <p:cSldViewPr>
      <p:cViewPr varScale="1">
        <p:scale>
          <a:sx n="49" d="100"/>
          <a:sy n="49" d="100"/>
        </p:scale>
        <p:origin x="-2910" y="-90"/>
      </p:cViewPr>
      <p:guideLst>
        <p:guide orient="horz" pos="3110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theme" Target="theme/theme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presProps" Target="presProps.xml"/><Relationship Id="rId79" Type="http://schemas.microsoft.com/office/2016/11/relationships/changesInfo" Target="changesInfos/changesInfo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handoutMaster" Target="handoutMasters/handoutMaster1.xml"/><Relationship Id="rId78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nowles, Gemma" userId="e2e00d31-1d8c-4ea3-b3e3-227fe6b39b1f" providerId="ADAL" clId="{191C99B2-FD6F-43B9-B785-A10593D4946A}"/>
    <pc:docChg chg="undo redo custSel addSld delSld modSld sldOrd">
      <pc:chgData name="Knowles, Gemma" userId="e2e00d31-1d8c-4ea3-b3e3-227fe6b39b1f" providerId="ADAL" clId="{191C99B2-FD6F-43B9-B785-A10593D4946A}" dt="2020-03-05T16:32:14.267" v="366" actId="20577"/>
      <pc:docMkLst>
        <pc:docMk/>
      </pc:docMkLst>
      <pc:sldChg chg="ord">
        <pc:chgData name="Knowles, Gemma" userId="e2e00d31-1d8c-4ea3-b3e3-227fe6b39b1f" providerId="ADAL" clId="{191C99B2-FD6F-43B9-B785-A10593D4946A}" dt="2020-03-05T16:28:46.039" v="283"/>
        <pc:sldMkLst>
          <pc:docMk/>
          <pc:sldMk cId="2563692348" sldId="417"/>
        </pc:sldMkLst>
      </pc:sldChg>
      <pc:sldChg chg="modSp mod">
        <pc:chgData name="Knowles, Gemma" userId="e2e00d31-1d8c-4ea3-b3e3-227fe6b39b1f" providerId="ADAL" clId="{191C99B2-FD6F-43B9-B785-A10593D4946A}" dt="2020-03-05T16:23:45.927" v="32" actId="20577"/>
        <pc:sldMkLst>
          <pc:docMk/>
          <pc:sldMk cId="564434809" sldId="418"/>
        </pc:sldMkLst>
        <pc:spChg chg="mod">
          <ac:chgData name="Knowles, Gemma" userId="e2e00d31-1d8c-4ea3-b3e3-227fe6b39b1f" providerId="ADAL" clId="{191C99B2-FD6F-43B9-B785-A10593D4946A}" dt="2020-03-05T16:23:45.927" v="32" actId="20577"/>
          <ac:spMkLst>
            <pc:docMk/>
            <pc:sldMk cId="564434809" sldId="418"/>
            <ac:spMk id="4" creationId="{00000000-0000-0000-0000-000000000000}"/>
          </ac:spMkLst>
        </pc:spChg>
      </pc:sldChg>
      <pc:sldChg chg="modSp mod ord">
        <pc:chgData name="Knowles, Gemma" userId="e2e00d31-1d8c-4ea3-b3e3-227fe6b39b1f" providerId="ADAL" clId="{191C99B2-FD6F-43B9-B785-A10593D4946A}" dt="2020-03-05T16:28:54.875" v="287" actId="20577"/>
        <pc:sldMkLst>
          <pc:docMk/>
          <pc:sldMk cId="1149979880" sldId="421"/>
        </pc:sldMkLst>
        <pc:spChg chg="mod">
          <ac:chgData name="Knowles, Gemma" userId="e2e00d31-1d8c-4ea3-b3e3-227fe6b39b1f" providerId="ADAL" clId="{191C99B2-FD6F-43B9-B785-A10593D4946A}" dt="2020-03-05T16:28:17.584" v="281" actId="20577"/>
          <ac:spMkLst>
            <pc:docMk/>
            <pc:sldMk cId="1149979880" sldId="421"/>
            <ac:spMk id="2" creationId="{00000000-0000-0000-0000-000000000000}"/>
          </ac:spMkLst>
        </pc:spChg>
        <pc:spChg chg="mod">
          <ac:chgData name="Knowles, Gemma" userId="e2e00d31-1d8c-4ea3-b3e3-227fe6b39b1f" providerId="ADAL" clId="{191C99B2-FD6F-43B9-B785-A10593D4946A}" dt="2020-03-05T16:28:54.875" v="287" actId="20577"/>
          <ac:spMkLst>
            <pc:docMk/>
            <pc:sldMk cId="1149979880" sldId="421"/>
            <ac:spMk id="3" creationId="{00000000-0000-0000-0000-000000000000}"/>
          </ac:spMkLst>
        </pc:spChg>
      </pc:sldChg>
      <pc:sldChg chg="modSp mod">
        <pc:chgData name="Knowles, Gemma" userId="e2e00d31-1d8c-4ea3-b3e3-227fe6b39b1f" providerId="ADAL" clId="{191C99B2-FD6F-43B9-B785-A10593D4946A}" dt="2020-03-05T16:30:17.002" v="308" actId="313"/>
        <pc:sldMkLst>
          <pc:docMk/>
          <pc:sldMk cId="607422607" sldId="422"/>
        </pc:sldMkLst>
        <pc:spChg chg="mod">
          <ac:chgData name="Knowles, Gemma" userId="e2e00d31-1d8c-4ea3-b3e3-227fe6b39b1f" providerId="ADAL" clId="{191C99B2-FD6F-43B9-B785-A10593D4946A}" dt="2020-03-05T16:30:17.002" v="308" actId="313"/>
          <ac:spMkLst>
            <pc:docMk/>
            <pc:sldMk cId="607422607" sldId="422"/>
            <ac:spMk id="3" creationId="{00000000-0000-0000-0000-000000000000}"/>
          </ac:spMkLst>
        </pc:spChg>
      </pc:sldChg>
      <pc:sldChg chg="modSp mod">
        <pc:chgData name="Knowles, Gemma" userId="e2e00d31-1d8c-4ea3-b3e3-227fe6b39b1f" providerId="ADAL" clId="{191C99B2-FD6F-43B9-B785-A10593D4946A}" dt="2020-03-05T16:31:22.806" v="324" actId="207"/>
        <pc:sldMkLst>
          <pc:docMk/>
          <pc:sldMk cId="3850593534" sldId="425"/>
        </pc:sldMkLst>
        <pc:spChg chg="mod">
          <ac:chgData name="Knowles, Gemma" userId="e2e00d31-1d8c-4ea3-b3e3-227fe6b39b1f" providerId="ADAL" clId="{191C99B2-FD6F-43B9-B785-A10593D4946A}" dt="2020-03-05T16:31:22.806" v="324" actId="207"/>
          <ac:spMkLst>
            <pc:docMk/>
            <pc:sldMk cId="3850593534" sldId="425"/>
            <ac:spMk id="3" creationId="{00000000-0000-0000-0000-000000000000}"/>
          </ac:spMkLst>
        </pc:spChg>
      </pc:sldChg>
      <pc:sldChg chg="ord">
        <pc:chgData name="Knowles, Gemma" userId="e2e00d31-1d8c-4ea3-b3e3-227fe6b39b1f" providerId="ADAL" clId="{191C99B2-FD6F-43B9-B785-A10593D4946A}" dt="2020-03-05T16:31:48.057" v="326"/>
        <pc:sldMkLst>
          <pc:docMk/>
          <pc:sldMk cId="1562672659" sldId="497"/>
        </pc:sldMkLst>
      </pc:sldChg>
      <pc:sldChg chg="modSp del mod">
        <pc:chgData name="Knowles, Gemma" userId="e2e00d31-1d8c-4ea3-b3e3-227fe6b39b1f" providerId="ADAL" clId="{191C99B2-FD6F-43B9-B785-A10593D4946A}" dt="2020-03-05T16:29:18.962" v="302" actId="47"/>
        <pc:sldMkLst>
          <pc:docMk/>
          <pc:sldMk cId="2419114944" sldId="507"/>
        </pc:sldMkLst>
        <pc:spChg chg="mod">
          <ac:chgData name="Knowles, Gemma" userId="e2e00d31-1d8c-4ea3-b3e3-227fe6b39b1f" providerId="ADAL" clId="{191C99B2-FD6F-43B9-B785-A10593D4946A}" dt="2020-03-05T16:25:25.729" v="73" actId="21"/>
          <ac:spMkLst>
            <pc:docMk/>
            <pc:sldMk cId="2419114944" sldId="507"/>
            <ac:spMk id="3" creationId="{00000000-0000-0000-0000-000000000000}"/>
          </ac:spMkLst>
        </pc:spChg>
      </pc:sldChg>
      <pc:sldChg chg="modSp add mod">
        <pc:chgData name="Knowles, Gemma" userId="e2e00d31-1d8c-4ea3-b3e3-227fe6b39b1f" providerId="ADAL" clId="{191C99B2-FD6F-43B9-B785-A10593D4946A}" dt="2020-03-05T16:29:07.066" v="301" actId="20577"/>
        <pc:sldMkLst>
          <pc:docMk/>
          <pc:sldMk cId="83883009" sldId="508"/>
        </pc:sldMkLst>
        <pc:spChg chg="mod">
          <ac:chgData name="Knowles, Gemma" userId="e2e00d31-1d8c-4ea3-b3e3-227fe6b39b1f" providerId="ADAL" clId="{191C99B2-FD6F-43B9-B785-A10593D4946A}" dt="2020-03-05T16:29:07.066" v="301" actId="20577"/>
          <ac:spMkLst>
            <pc:docMk/>
            <pc:sldMk cId="83883009" sldId="508"/>
            <ac:spMk id="3" creationId="{00000000-0000-0000-0000-000000000000}"/>
          </ac:spMkLst>
        </pc:spChg>
      </pc:sldChg>
      <pc:sldChg chg="modSp add mod">
        <pc:chgData name="Knowles, Gemma" userId="e2e00d31-1d8c-4ea3-b3e3-227fe6b39b1f" providerId="ADAL" clId="{191C99B2-FD6F-43B9-B785-A10593D4946A}" dt="2020-03-05T16:32:14.267" v="366" actId="20577"/>
        <pc:sldMkLst>
          <pc:docMk/>
          <pc:sldMk cId="970260726" sldId="509"/>
        </pc:sldMkLst>
        <pc:spChg chg="mod">
          <ac:chgData name="Knowles, Gemma" userId="e2e00d31-1d8c-4ea3-b3e3-227fe6b39b1f" providerId="ADAL" clId="{191C99B2-FD6F-43B9-B785-A10593D4946A}" dt="2020-03-05T16:32:14.267" v="366" actId="20577"/>
          <ac:spMkLst>
            <pc:docMk/>
            <pc:sldMk cId="970260726" sldId="509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BA97E3-FC99-476E-8FBF-4F091DB0566D}" type="datetimeFigureOut">
              <a:rPr lang="en-GB" smtClean="0"/>
              <a:t>09/04/2020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FDDA2-6271-4B4D-9CF5-7237A4E417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4458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FE864262-E1F9-4732-8931-E95CCF44766C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1363"/>
            <a:ext cx="493712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690269"/>
            <a:ext cx="5438140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8824"/>
            <a:ext cx="2945659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CB51716C-9B6F-470D-90A4-3D854C41584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97891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3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78609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4539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34375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518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3951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705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1333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dirty="0"/>
              <a:t>.csv comma delimited</a:t>
            </a:r>
            <a:r>
              <a:rPr lang="en-GB" sz="1200" baseline="0" dirty="0"/>
              <a:t> file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43436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dirty="0"/>
              <a:t>.csv comma delimited</a:t>
            </a:r>
            <a:r>
              <a:rPr lang="en-GB" sz="1200" baseline="0" dirty="0"/>
              <a:t> file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6064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85695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1128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34925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32277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6552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78506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969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969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2761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67755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94867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89467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706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6390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20293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5245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9700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69830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02183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3490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97004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37501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1102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1683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457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247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075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4858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51716C-9B6F-470D-90A4-3D854C415844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5187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73627-8BAA-40A6-B1FD-620853C089E8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221E88-5B2E-44FF-A42E-0CC5EAB18B2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6B3604-47F1-48E9-AFEF-CA44FA62C9A0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09D9FD-EF6A-42DB-B566-7F5F61088E4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AC0665-2B6D-45F6-9C27-ED1CE8EC3975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82FBE1-E110-4BCA-BDB7-87449C98797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/>
          <a:lstStyle>
            <a:lvl1pPr>
              <a:defRPr>
                <a:effectLst/>
              </a:defRPr>
            </a:lvl1pPr>
            <a:lvl2pPr>
              <a:defRPr>
                <a:effectLst/>
              </a:defRPr>
            </a:lvl2pPr>
            <a:lvl3pPr>
              <a:defRPr>
                <a:effectLst/>
              </a:defRPr>
            </a:lvl3pPr>
            <a:lvl4pPr>
              <a:defRPr>
                <a:effectLst/>
              </a:defRPr>
            </a:lvl4pPr>
            <a:lvl5pPr>
              <a:defRPr>
                <a:effectLst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E870EE-15D3-4F8B-A31F-D38481EC8339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B6F4AF-A0B0-4AED-BF05-44CAC07629B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7BBCE6-F0B8-42B5-8543-F8C1C90CF6EE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98A312-F553-4F68-BBCC-00733EA4778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3EDCDC-EBA9-4EF7-8F12-D6F45BD47236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92014F-151A-45E8-AFBE-E99875CF51F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8B0989-7727-4D4E-B7B8-10898DAEC506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F86F86-035D-41D5-8901-832069418DD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1A0BAF-18D8-40B7-B20F-49E902EBB3FD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467B09-EB3A-43B6-9696-668C91F2F7C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B4530D-5436-4280-8006-078C90634166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132F8D-F300-4ACA-8438-823310A3833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C0C80E-AEDD-4E8F-8F19-CD63FFBF8DB9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7313FD-4BE8-4552-AFFA-C2E50ADD3AE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77611C-29B8-4996-B95C-60C0FFCE5508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2AE3B0-148E-45E6-B97D-12495F754FB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9102E5F4-0289-4E9F-9A1B-C7B5B735FFAD}" type="datetimeFigureOut">
              <a:rPr lang="en-GB"/>
              <a:pPr>
                <a:defRPr/>
              </a:pPr>
              <a:t>09/04/2020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4F13FDE-FC16-4411-957E-67941DBA717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0" r:id="rId2"/>
    <p:sldLayoutId id="2147483789" r:id="rId3"/>
    <p:sldLayoutId id="2147483788" r:id="rId4"/>
    <p:sldLayoutId id="2147483787" r:id="rId5"/>
    <p:sldLayoutId id="2147483786" r:id="rId6"/>
    <p:sldLayoutId id="2147483785" r:id="rId7"/>
    <p:sldLayoutId id="2147483784" r:id="rId8"/>
    <p:sldLayoutId id="2147483783" r:id="rId9"/>
    <p:sldLayoutId id="2147483782" r:id="rId10"/>
    <p:sldLayoutId id="2147483781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0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80367"/>
            <a:ext cx="7772400" cy="1470025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GB" b="1" dirty="0">
                <a:solidFill>
                  <a:srgbClr val="FFFF00"/>
                </a:solidFill>
                <a:effectLst/>
              </a:rPr>
              <a:t>Statistics for Mental Health Research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140968"/>
            <a:ext cx="6400800" cy="2013510"/>
          </a:xfrm>
        </p:spPr>
        <p:txBody>
          <a:bodyPr rtlCol="0">
            <a:normAutofit fontScale="92500" lnSpcReduction="10000"/>
          </a:bodyPr>
          <a:lstStyle/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GB" dirty="0">
                <a:effectLst/>
              </a:rPr>
              <a:t> </a:t>
            </a: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GB" sz="3800" b="1" dirty="0">
                <a:effectLst/>
              </a:rPr>
              <a:t>Intro to Stata</a:t>
            </a: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GB" dirty="0">
              <a:effectLst/>
            </a:endParaRP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GB" dirty="0">
                <a:effectLst/>
              </a:rPr>
              <a:t>Gemma Knowles, PhD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478B98-8C2B-4FDC-9E37-5BFE32C52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88840"/>
            <a:ext cx="8435280" cy="4565104"/>
          </a:xfrm>
        </p:spPr>
        <p:txBody>
          <a:bodyPr/>
          <a:lstStyle/>
          <a:p>
            <a:pPr marL="0" indent="0">
              <a:buNone/>
            </a:pPr>
            <a:r>
              <a:rPr lang="en-GB" sz="2600" dirty="0"/>
              <a:t>Command advantages: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dirty="0"/>
              <a:t>faster if you know the command(s)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dirty="0"/>
              <a:t>allows you to quickly and easily replicate analyses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dirty="0"/>
              <a:t>can write “do” files.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dirty="0"/>
              <a:t>allows programming (e.g., for customised analysis for which no inbuilt command is available)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dirty="0"/>
              <a:t>allows macros (e.g., to repeat the same command on multiple variables without having to re-­write it).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30F687C-1432-41B6-858D-42EBEEC8E085}"/>
              </a:ext>
            </a:extLst>
          </p:cNvPr>
          <p:cNvSpPr txBox="1">
            <a:spLocks/>
          </p:cNvSpPr>
          <p:nvPr/>
        </p:nvSpPr>
        <p:spPr bwMode="auto">
          <a:xfrm>
            <a:off x="457200" y="476672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Calibri" pitchFamily="34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Calibri" pitchFamily="34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Calibri" pitchFamily="34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Calibri" pitchFamily="34" charset="0"/>
              </a:defRPr>
            </a:lvl9pPr>
          </a:lstStyle>
          <a:p>
            <a:r>
              <a:rPr lang="en-GB" b="1" dirty="0">
                <a:solidFill>
                  <a:srgbClr val="FFFF00"/>
                </a:solidFill>
                <a:effectLst/>
              </a:rPr>
              <a:t>drop down menus vs. commands: which to use?</a:t>
            </a:r>
          </a:p>
        </p:txBody>
      </p:sp>
    </p:spTree>
    <p:extLst>
      <p:ext uri="{BB962C8B-B14F-4D97-AF65-F5344CB8AC3E}">
        <p14:creationId xmlns:p14="http://schemas.microsoft.com/office/powerpoint/2010/main" val="4200714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version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tell STATA that all subsequent command lines are to be interpreted as syntax for Stata version X</a:t>
            </a:r>
          </a:p>
          <a:p>
            <a:pPr lvl="1"/>
            <a:r>
              <a:rPr lang="en-GB" dirty="0"/>
              <a:t>e.g. </a:t>
            </a:r>
            <a:r>
              <a:rPr lang="en-GB" dirty="0">
                <a:solidFill>
                  <a:srgbClr val="FFFF00"/>
                </a:solidFill>
              </a:rPr>
              <a:t>version 11</a:t>
            </a:r>
          </a:p>
          <a:p>
            <a:pPr marL="457200" lvl="1" indent="0">
              <a:buNone/>
            </a:pPr>
            <a:endParaRPr lang="en-GB" dirty="0">
              <a:solidFill>
                <a:srgbClr val="FFFF00"/>
              </a:solidFill>
            </a:endParaRPr>
          </a:p>
          <a:p>
            <a:pPr marL="355600" lvl="1" indent="-355600">
              <a:buFont typeface="Arial" panose="020B0604020202020204" pitchFamily="34" charset="0"/>
              <a:buChar char="•"/>
            </a:pPr>
            <a:r>
              <a:rPr lang="en-GB" dirty="0"/>
              <a:t>ensures your do files will continue to work with future versions of Stata</a:t>
            </a:r>
          </a:p>
          <a:p>
            <a:pPr marL="457200" lvl="1" indent="0">
              <a:buNone/>
            </a:pPr>
            <a:endParaRPr lang="en-GB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031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83264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sz="6600" dirty="0">
                <a:solidFill>
                  <a:srgbClr val="FFFF00"/>
                </a:solidFill>
              </a:rPr>
              <a:t>Getting data into Stata</a:t>
            </a:r>
          </a:p>
        </p:txBody>
      </p:sp>
    </p:spTree>
    <p:extLst>
      <p:ext uri="{BB962C8B-B14F-4D97-AF65-F5344CB8AC3E}">
        <p14:creationId xmlns:p14="http://schemas.microsoft.com/office/powerpoint/2010/main" val="522983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First, set the working directory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A708C5-F24D-4679-B7D6-3188F354F882}"/>
              </a:ext>
            </a:extLst>
          </p:cNvPr>
          <p:cNvSpPr/>
          <p:nvPr/>
        </p:nvSpPr>
        <p:spPr>
          <a:xfrm>
            <a:off x="683568" y="1700808"/>
            <a:ext cx="7776864" cy="57431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2">
              <a:spcBef>
                <a:spcPct val="20000"/>
              </a:spcBef>
            </a:pPr>
            <a:r>
              <a:rPr lang="en-GB" sz="2400" dirty="0">
                <a:solidFill>
                  <a:prstClr val="white"/>
                </a:solidFill>
                <a:latin typeface="Calibri"/>
              </a:rPr>
              <a:t>Tells Stata which file location you’re using for this session, i.e., where your work is saved (or to be saved). </a:t>
            </a:r>
            <a:endParaRPr lang="en-GB" sz="2400" dirty="0">
              <a:solidFill>
                <a:prstClr val="white"/>
              </a:solidFill>
              <a:latin typeface="Calibri"/>
              <a:cs typeface="+mn-cs"/>
            </a:endParaRPr>
          </a:p>
          <a:p>
            <a:pPr marL="0" lvl="2">
              <a:spcBef>
                <a:spcPct val="20000"/>
              </a:spcBef>
            </a:pPr>
            <a:endParaRPr lang="en-GB" sz="2600" dirty="0">
              <a:solidFill>
                <a:prstClr val="white"/>
              </a:solidFill>
              <a:latin typeface="Calibri"/>
              <a:cs typeface="+mn-cs"/>
            </a:endParaRPr>
          </a:p>
          <a:p>
            <a:pPr marL="457200" lvl="2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GB" sz="2600" dirty="0">
                <a:solidFill>
                  <a:prstClr val="white"/>
                </a:solidFill>
                <a:latin typeface="Calibri"/>
                <a:cs typeface="+mn-cs"/>
              </a:rPr>
              <a:t>click </a:t>
            </a:r>
            <a:r>
              <a:rPr lang="en-GB" sz="2800" dirty="0">
                <a:solidFill>
                  <a:srgbClr val="FFC000"/>
                </a:solidFill>
                <a:latin typeface="Calibri"/>
                <a:cs typeface="+mn-cs"/>
              </a:rPr>
              <a:t>file → change working directory</a:t>
            </a:r>
          </a:p>
          <a:p>
            <a:pPr marL="0" lvl="2">
              <a:spcBef>
                <a:spcPct val="20000"/>
              </a:spcBef>
            </a:pPr>
            <a:endParaRPr lang="en-GB" sz="2800" dirty="0">
              <a:solidFill>
                <a:srgbClr val="FFC000"/>
              </a:solidFill>
              <a:latin typeface="Calibri"/>
              <a:cs typeface="+mn-cs"/>
            </a:endParaRPr>
          </a:p>
          <a:p>
            <a:pPr marL="457200" lvl="2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Calibri"/>
                <a:cs typeface="+mn-cs"/>
              </a:rPr>
              <a:t>or use the </a:t>
            </a:r>
            <a:r>
              <a:rPr lang="en-GB" sz="2800" dirty="0">
                <a:solidFill>
                  <a:srgbClr val="FFFF00"/>
                </a:solidFill>
                <a:latin typeface="Calibri"/>
                <a:cs typeface="+mn-cs"/>
              </a:rPr>
              <a:t>cd</a:t>
            </a:r>
            <a:r>
              <a:rPr lang="en-GB" sz="2800" dirty="0">
                <a:solidFill>
                  <a:schemeClr val="bg1"/>
                </a:solidFill>
                <a:latin typeface="Calibri"/>
                <a:cs typeface="+mn-cs"/>
              </a:rPr>
              <a:t> command, i.e., type:</a:t>
            </a:r>
          </a:p>
          <a:p>
            <a:pPr marL="0" lvl="2">
              <a:spcBef>
                <a:spcPct val="20000"/>
              </a:spcBef>
            </a:pPr>
            <a:r>
              <a:rPr lang="en-GB" sz="2800" dirty="0">
                <a:solidFill>
                  <a:srgbClr val="FFFF00"/>
                </a:solidFill>
                <a:latin typeface="Calibri"/>
                <a:cs typeface="+mn-cs"/>
              </a:rPr>
              <a:t>	cd “</a:t>
            </a:r>
            <a:r>
              <a:rPr lang="en-GB" sz="2800" dirty="0" err="1">
                <a:solidFill>
                  <a:srgbClr val="FFFF00"/>
                </a:solidFill>
                <a:latin typeface="Calibri"/>
                <a:cs typeface="+mn-cs"/>
              </a:rPr>
              <a:t>filepath</a:t>
            </a:r>
            <a:r>
              <a:rPr lang="en-GB" sz="2800" dirty="0">
                <a:solidFill>
                  <a:srgbClr val="FFFF00"/>
                </a:solidFill>
                <a:latin typeface="Calibri"/>
                <a:cs typeface="+mn-cs"/>
              </a:rPr>
              <a:t>\</a:t>
            </a:r>
            <a:r>
              <a:rPr lang="en-GB" sz="2800" dirty="0" err="1">
                <a:solidFill>
                  <a:srgbClr val="FFFF00"/>
                </a:solidFill>
                <a:latin typeface="Calibri"/>
                <a:cs typeface="+mn-cs"/>
              </a:rPr>
              <a:t>foldername</a:t>
            </a:r>
            <a:r>
              <a:rPr lang="en-GB" sz="2800" dirty="0">
                <a:solidFill>
                  <a:srgbClr val="FFFF00"/>
                </a:solidFill>
                <a:latin typeface="Calibri"/>
                <a:cs typeface="+mn-cs"/>
              </a:rPr>
              <a:t>”</a:t>
            </a:r>
          </a:p>
          <a:p>
            <a:pPr marL="0" lvl="2">
              <a:spcBef>
                <a:spcPct val="20000"/>
              </a:spcBef>
            </a:pPr>
            <a:endParaRPr lang="en-GB" sz="2800" dirty="0">
              <a:solidFill>
                <a:srgbClr val="FFC000"/>
              </a:solidFill>
              <a:latin typeface="Calibri"/>
              <a:cs typeface="+mn-cs"/>
            </a:endParaRPr>
          </a:p>
          <a:p>
            <a:pPr marL="0" lvl="2">
              <a:spcBef>
                <a:spcPct val="20000"/>
              </a:spcBef>
            </a:pPr>
            <a:r>
              <a:rPr lang="en-GB" sz="2400" dirty="0">
                <a:solidFill>
                  <a:prstClr val="white"/>
                </a:solidFill>
                <a:latin typeface="Calibri"/>
              </a:rPr>
              <a:t>You’ll appreciate this for some of the commands we’re about to use! </a:t>
            </a:r>
            <a:endParaRPr lang="en-GB" sz="2400" dirty="0">
              <a:solidFill>
                <a:srgbClr val="FFC000"/>
              </a:solidFill>
              <a:latin typeface="Calibri"/>
              <a:cs typeface="+mn-cs"/>
            </a:endParaRPr>
          </a:p>
          <a:p>
            <a:pPr marL="0" lvl="2">
              <a:spcBef>
                <a:spcPct val="20000"/>
              </a:spcBef>
            </a:pPr>
            <a:endParaRPr lang="en-GB" sz="2800" dirty="0">
              <a:solidFill>
                <a:srgbClr val="FFC000"/>
              </a:solidFill>
              <a:latin typeface="Calibri"/>
              <a:cs typeface="+mn-cs"/>
            </a:endParaRPr>
          </a:p>
          <a:p>
            <a:pPr marL="0" lvl="2">
              <a:spcBef>
                <a:spcPct val="20000"/>
              </a:spcBef>
            </a:pPr>
            <a:endParaRPr lang="en-GB" sz="2800" dirty="0">
              <a:solidFill>
                <a:srgbClr val="FFC000"/>
              </a:solidFill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52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(1) enter data manually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609934"/>
            <a:ext cx="8229600" cy="4511961"/>
          </a:xfrm>
        </p:spPr>
        <p:txBody>
          <a:bodyPr/>
          <a:lstStyle/>
          <a:p>
            <a:pPr marL="0" indent="0">
              <a:buNone/>
            </a:pPr>
            <a:r>
              <a:rPr lang="en-GB" sz="2500" dirty="0"/>
              <a:t>The ‘data editor’</a:t>
            </a:r>
          </a:p>
          <a:p>
            <a:r>
              <a:rPr lang="en-GB" sz="2500" dirty="0"/>
              <a:t>manually enter data into the data editor</a:t>
            </a:r>
          </a:p>
          <a:p>
            <a:r>
              <a:rPr lang="en-GB" sz="2500" dirty="0"/>
              <a:t>copy and paste data from another source into data editor</a:t>
            </a:r>
          </a:p>
          <a:p>
            <a:endParaRPr lang="en-GB" sz="25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BF4F9E9-AA59-4CF5-9189-3B5AFA711FC2}"/>
              </a:ext>
            </a:extLst>
          </p:cNvPr>
          <p:cNvGrpSpPr/>
          <p:nvPr/>
        </p:nvGrpSpPr>
        <p:grpSpPr>
          <a:xfrm>
            <a:off x="0" y="3485352"/>
            <a:ext cx="9162256" cy="2607944"/>
            <a:chOff x="0" y="3074517"/>
            <a:chExt cx="9162256" cy="260794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0430E3C-A953-4222-BBCC-112D06C7E9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-1" r="57875" b="86190"/>
            <a:stretch/>
          </p:blipFill>
          <p:spPr>
            <a:xfrm>
              <a:off x="0" y="3933056"/>
              <a:ext cx="9162256" cy="1749405"/>
            </a:xfrm>
            <a:prstGeom prst="rect">
              <a:avLst/>
            </a:prstGeom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B380BFD-CC7D-4EDD-9A0C-5A201C236BEF}"/>
                </a:ext>
              </a:extLst>
            </p:cNvPr>
            <p:cNvSpPr/>
            <p:nvPr/>
          </p:nvSpPr>
          <p:spPr>
            <a:xfrm>
              <a:off x="3217702" y="4725144"/>
              <a:ext cx="455177" cy="512115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72366A2D-0655-4102-BD05-CE57B88186AC}"/>
                </a:ext>
              </a:extLst>
            </p:cNvPr>
            <p:cNvCxnSpPr>
              <a:cxnSpLocks/>
            </p:cNvCxnSpPr>
            <p:nvPr/>
          </p:nvCxnSpPr>
          <p:spPr>
            <a:xfrm>
              <a:off x="2587816" y="3597737"/>
              <a:ext cx="702078" cy="1239493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F2E090-C5E5-42F6-B88C-1CBFD887421A}"/>
                </a:ext>
              </a:extLst>
            </p:cNvPr>
            <p:cNvSpPr txBox="1"/>
            <p:nvPr/>
          </p:nvSpPr>
          <p:spPr>
            <a:xfrm>
              <a:off x="446856" y="3074517"/>
              <a:ext cx="35013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rgbClr val="FFC000"/>
                  </a:solidFill>
                </a:rPr>
                <a:t>data editor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2848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854" y="405236"/>
            <a:ext cx="8469625" cy="1143000"/>
          </a:xfrm>
        </p:spPr>
        <p:txBody>
          <a:bodyPr/>
          <a:lstStyle/>
          <a:p>
            <a:r>
              <a:rPr lang="en-GB" sz="3600" b="1" dirty="0">
                <a:solidFill>
                  <a:srgbClr val="FFFF00"/>
                </a:solidFill>
                <a:effectLst/>
              </a:rPr>
              <a:t>(2) load existing data, not in Stata 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855" y="1944461"/>
            <a:ext cx="3394720" cy="4511961"/>
          </a:xfrm>
        </p:spPr>
        <p:txBody>
          <a:bodyPr/>
          <a:lstStyle/>
          <a:p>
            <a:pPr marL="0" indent="0">
              <a:buNone/>
            </a:pPr>
            <a:r>
              <a:rPr lang="en-GB" sz="2800" b="1" dirty="0"/>
              <a:t>Import</a:t>
            </a:r>
            <a:r>
              <a:rPr lang="en-GB" sz="2800" dirty="0"/>
              <a:t> </a:t>
            </a:r>
            <a:r>
              <a:rPr lang="en-GB" sz="2800" b="1" dirty="0"/>
              <a:t>existing data </a:t>
            </a:r>
            <a:r>
              <a:rPr lang="en-GB" sz="2800" dirty="0"/>
              <a:t>(e.g., excel) using the drop down menu:  </a:t>
            </a:r>
            <a:r>
              <a:rPr lang="en-GB" sz="2800" b="1" dirty="0">
                <a:solidFill>
                  <a:srgbClr val="FFC000"/>
                </a:solidFill>
              </a:rPr>
              <a:t>File → Import </a:t>
            </a:r>
          </a:p>
          <a:p>
            <a:endParaRPr lang="en-GB" sz="25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7E966A-3813-4049-B0CC-293528C2CA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76" t="28" r="43214" b="61818"/>
          <a:stretch/>
        </p:blipFill>
        <p:spPr>
          <a:xfrm>
            <a:off x="4067944" y="1916832"/>
            <a:ext cx="4618856" cy="419959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D238BAA-DC0C-48A5-ABB6-D458F1DB496A}"/>
              </a:ext>
            </a:extLst>
          </p:cNvPr>
          <p:cNvSpPr/>
          <p:nvPr/>
        </p:nvSpPr>
        <p:spPr>
          <a:xfrm>
            <a:off x="1081271" y="4797152"/>
            <a:ext cx="27363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e.g., to import an </a:t>
            </a:r>
            <a:r>
              <a:rPr lang="en-GB" sz="2400" b="1" dirty="0">
                <a:solidFill>
                  <a:srgbClr val="FFC000"/>
                </a:solidFill>
                <a:latin typeface="+mn-lt"/>
              </a:rPr>
              <a:t>.csv </a:t>
            </a:r>
            <a:r>
              <a:rPr lang="en-GB" sz="2400" dirty="0">
                <a:solidFill>
                  <a:schemeClr val="bg1"/>
                </a:solidFill>
                <a:latin typeface="+mn-lt"/>
              </a:rPr>
              <a:t>file from excel</a:t>
            </a:r>
          </a:p>
        </p:txBody>
      </p:sp>
    </p:spTree>
    <p:extLst>
      <p:ext uri="{BB962C8B-B14F-4D97-AF65-F5344CB8AC3E}">
        <p14:creationId xmlns:p14="http://schemas.microsoft.com/office/powerpoint/2010/main" val="178221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6705"/>
            <a:ext cx="8229600" cy="1143000"/>
          </a:xfrm>
        </p:spPr>
        <p:txBody>
          <a:bodyPr/>
          <a:lstStyle/>
          <a:p>
            <a:r>
              <a:rPr lang="en-GB" dirty="0">
                <a:solidFill>
                  <a:srgbClr val="FFFF00"/>
                </a:solidFill>
                <a:effectLst/>
              </a:rPr>
              <a:t>…or… use the </a:t>
            </a:r>
            <a:r>
              <a:rPr lang="en-GB" b="1" dirty="0">
                <a:solidFill>
                  <a:srgbClr val="FFFF00"/>
                </a:solidFill>
                <a:effectLst/>
              </a:rPr>
              <a:t>import </a:t>
            </a:r>
            <a:r>
              <a:rPr lang="en-GB" dirty="0">
                <a:solidFill>
                  <a:srgbClr val="FFFF00"/>
                </a:solidFill>
                <a:effectLst/>
              </a:rPr>
              <a:t>command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254EDA-E035-474C-B127-F021A9AEF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771" y="1599281"/>
            <a:ext cx="8900229" cy="5042495"/>
          </a:xfrm>
        </p:spPr>
        <p:txBody>
          <a:bodyPr/>
          <a:lstStyle/>
          <a:p>
            <a:pPr marL="0" indent="0">
              <a:buNone/>
            </a:pPr>
            <a:r>
              <a:rPr lang="en-GB" sz="2500" dirty="0"/>
              <a:t>To import </a:t>
            </a:r>
            <a:r>
              <a:rPr lang="en-GB" sz="2500" b="1" dirty="0"/>
              <a:t>excel worksheets </a:t>
            </a:r>
            <a:r>
              <a:rPr lang="en-GB" sz="2500" b="1" dirty="0">
                <a:solidFill>
                  <a:srgbClr val="FFC000"/>
                </a:solidFill>
              </a:rPr>
              <a:t>(*.xlsx and *.</a:t>
            </a:r>
            <a:r>
              <a:rPr lang="en-GB" sz="2500" b="1" dirty="0" err="1">
                <a:solidFill>
                  <a:srgbClr val="FFC000"/>
                </a:solidFill>
              </a:rPr>
              <a:t>xls</a:t>
            </a:r>
            <a:r>
              <a:rPr lang="en-GB" sz="2500" b="1" dirty="0">
                <a:solidFill>
                  <a:srgbClr val="FFC000"/>
                </a:solidFill>
              </a:rPr>
              <a:t>)</a:t>
            </a:r>
            <a:r>
              <a:rPr lang="en-GB" sz="2500" dirty="0">
                <a:solidFill>
                  <a:srgbClr val="FFC000"/>
                </a:solidFill>
              </a:rPr>
              <a:t> </a:t>
            </a:r>
            <a:r>
              <a:rPr lang="en-GB" sz="2500" dirty="0"/>
              <a:t>into Stata, type:</a:t>
            </a:r>
          </a:p>
          <a:p>
            <a:pPr marL="0" indent="0">
              <a:buNone/>
            </a:pPr>
            <a:r>
              <a:rPr lang="en-GB" sz="2500" b="1" dirty="0">
                <a:solidFill>
                  <a:srgbClr val="FFFF00"/>
                </a:solidFill>
              </a:rPr>
              <a:t>import excel </a:t>
            </a:r>
            <a:r>
              <a:rPr lang="en-GB" sz="2500" b="1" i="1" dirty="0">
                <a:solidFill>
                  <a:srgbClr val="FFFF00"/>
                </a:solidFill>
              </a:rPr>
              <a:t>“filename.</a:t>
            </a:r>
            <a:r>
              <a:rPr lang="en-GB" sz="2500" b="1" dirty="0">
                <a:solidFill>
                  <a:srgbClr val="FFFF00"/>
                </a:solidFill>
              </a:rPr>
              <a:t>xlsx“</a:t>
            </a:r>
            <a:r>
              <a:rPr lang="en-GB" sz="2500" dirty="0">
                <a:solidFill>
                  <a:srgbClr val="FFFF00"/>
                </a:solidFill>
              </a:rPr>
              <a:t>,</a:t>
            </a:r>
            <a:r>
              <a:rPr lang="en-GB" sz="2500" b="1" dirty="0">
                <a:solidFill>
                  <a:srgbClr val="FFFF00"/>
                </a:solidFill>
              </a:rPr>
              <a:t> </a:t>
            </a:r>
            <a:r>
              <a:rPr lang="en-GB" sz="2500" dirty="0">
                <a:solidFill>
                  <a:srgbClr val="FFFF00"/>
                </a:solidFill>
              </a:rPr>
              <a:t>replace</a:t>
            </a:r>
          </a:p>
          <a:p>
            <a:pPr marL="0" indent="0">
              <a:buNone/>
            </a:pPr>
            <a:endParaRPr lang="en-GB" sz="2500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GB" sz="2500" dirty="0"/>
              <a:t>To import </a:t>
            </a:r>
            <a:r>
              <a:rPr lang="en-GB" sz="2500" b="1" dirty="0"/>
              <a:t>text-delimited files </a:t>
            </a:r>
            <a:r>
              <a:rPr lang="en-GB" sz="2500" b="1" dirty="0">
                <a:solidFill>
                  <a:srgbClr val="FFC000"/>
                </a:solidFill>
              </a:rPr>
              <a:t>(e.g., *.csv) </a:t>
            </a:r>
            <a:r>
              <a:rPr lang="en-GB" sz="2500" dirty="0"/>
              <a:t>into Stata, type:</a:t>
            </a:r>
          </a:p>
          <a:p>
            <a:pPr marL="0" indent="0">
              <a:buNone/>
            </a:pPr>
            <a:r>
              <a:rPr lang="en-GB" sz="2500" b="1" dirty="0">
                <a:solidFill>
                  <a:srgbClr val="FFFF00"/>
                </a:solidFill>
              </a:rPr>
              <a:t>import delimited "</a:t>
            </a:r>
            <a:r>
              <a:rPr lang="en-GB" sz="2500" b="1" i="1" dirty="0">
                <a:solidFill>
                  <a:srgbClr val="FFFF00"/>
                </a:solidFill>
              </a:rPr>
              <a:t> filename.</a:t>
            </a:r>
            <a:r>
              <a:rPr lang="en-GB" sz="2500" b="1" dirty="0">
                <a:solidFill>
                  <a:srgbClr val="FFFF00"/>
                </a:solidFill>
              </a:rPr>
              <a:t>csv"</a:t>
            </a:r>
            <a:r>
              <a:rPr lang="en-GB" sz="2500" dirty="0">
                <a:solidFill>
                  <a:srgbClr val="FFFF00"/>
                </a:solidFill>
              </a:rPr>
              <a:t>,</a:t>
            </a:r>
            <a:r>
              <a:rPr lang="en-GB" sz="2500" b="1" dirty="0">
                <a:solidFill>
                  <a:srgbClr val="FFFF00"/>
                </a:solidFill>
              </a:rPr>
              <a:t> </a:t>
            </a:r>
            <a:r>
              <a:rPr lang="en-GB" sz="2500" dirty="0">
                <a:solidFill>
                  <a:srgbClr val="FFFF00"/>
                </a:solidFill>
              </a:rPr>
              <a:t>replace</a:t>
            </a:r>
          </a:p>
          <a:p>
            <a:pPr marL="0" indent="0">
              <a:buNone/>
            </a:pPr>
            <a:endParaRPr lang="en-GB" sz="2500" dirty="0"/>
          </a:p>
          <a:p>
            <a:pPr marL="0" indent="0">
              <a:buNone/>
            </a:pPr>
            <a:endParaRPr lang="en-GB" sz="2500" dirty="0"/>
          </a:p>
          <a:p>
            <a:pPr marL="0" indent="0">
              <a:buNone/>
            </a:pPr>
            <a:endParaRPr lang="en-GB" sz="2500" dirty="0"/>
          </a:p>
          <a:p>
            <a:pPr marL="0" indent="0">
              <a:buNone/>
            </a:pPr>
            <a:endParaRPr lang="en-GB" sz="2500" dirty="0"/>
          </a:p>
          <a:p>
            <a:pPr marL="0" indent="0">
              <a:buNone/>
            </a:pPr>
            <a:r>
              <a:rPr lang="en-GB" sz="2000" dirty="0"/>
              <a:t>Note(1): in </a:t>
            </a:r>
            <a:r>
              <a:rPr lang="en-GB" sz="2000" dirty="0" err="1"/>
              <a:t>stata</a:t>
            </a:r>
            <a:r>
              <a:rPr lang="en-GB" sz="2000" dirty="0"/>
              <a:t> syntax, everything after the comma is an ‘</a:t>
            </a:r>
            <a:r>
              <a:rPr lang="en-GB" sz="2000" b="1" dirty="0"/>
              <a:t>option</a:t>
            </a:r>
            <a:r>
              <a:rPr lang="en-GB" sz="2000" dirty="0"/>
              <a:t>’ (i.e., is optional). Note (2): in older versions of Stata (pre version 13), the </a:t>
            </a:r>
            <a:r>
              <a:rPr lang="en-GB" sz="2000" dirty="0">
                <a:solidFill>
                  <a:srgbClr val="FFFF00"/>
                </a:solidFill>
              </a:rPr>
              <a:t>import delimited </a:t>
            </a:r>
            <a:r>
              <a:rPr lang="en-GB" sz="2000" dirty="0"/>
              <a:t>command was called </a:t>
            </a:r>
            <a:r>
              <a:rPr lang="en-GB" sz="2000" dirty="0" err="1">
                <a:solidFill>
                  <a:srgbClr val="FFFF00"/>
                </a:solidFill>
              </a:rPr>
              <a:t>insheet</a:t>
            </a:r>
            <a:endParaRPr lang="en-GB" sz="20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GB" sz="2500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GB" sz="2500" dirty="0">
              <a:solidFill>
                <a:srgbClr val="FFFF00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7C3005-82FB-4A5E-A2C0-7645F3BC80FD}"/>
              </a:ext>
            </a:extLst>
          </p:cNvPr>
          <p:cNvGrpSpPr/>
          <p:nvPr/>
        </p:nvGrpSpPr>
        <p:grpSpPr>
          <a:xfrm>
            <a:off x="5870148" y="3861048"/>
            <a:ext cx="3273852" cy="1440160"/>
            <a:chOff x="6263653" y="2875872"/>
            <a:chExt cx="3273852" cy="144016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DF07AF9-829B-4F40-A982-2BFE3ED6653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63653" y="2875872"/>
              <a:ext cx="576064" cy="434096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4933E57-062F-4A02-B38B-06231C404884}"/>
                </a:ext>
              </a:extLst>
            </p:cNvPr>
            <p:cNvSpPr txBox="1"/>
            <p:nvPr/>
          </p:nvSpPr>
          <p:spPr>
            <a:xfrm>
              <a:off x="6983241" y="2992593"/>
              <a:ext cx="255426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the </a:t>
              </a:r>
              <a:r>
                <a:rPr lang="en-GB" sz="2000" b="1" dirty="0">
                  <a:solidFill>
                    <a:srgbClr val="FFFF00"/>
                  </a:solidFill>
                </a:rPr>
                <a:t>replace</a:t>
              </a:r>
              <a:r>
                <a:rPr lang="en-GB" sz="20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 option will overwrite any data that is currently loaded in Stata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176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SPSS and other file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991" y="2564904"/>
            <a:ext cx="8229600" cy="4061048"/>
          </a:xfrm>
        </p:spPr>
        <p:txBody>
          <a:bodyPr/>
          <a:lstStyle/>
          <a:p>
            <a:pPr marL="374650" lvl="1" indent="-374650">
              <a:buFont typeface="Arial" panose="020B0604020202020204" pitchFamily="34" charset="0"/>
              <a:buChar char="•"/>
              <a:tabLst>
                <a:tab pos="1081088" algn="l"/>
              </a:tabLst>
            </a:pPr>
            <a:r>
              <a:rPr lang="en-GB" sz="2500" b="1" dirty="0"/>
              <a:t>SPSS</a:t>
            </a:r>
            <a:r>
              <a:rPr lang="en-GB" sz="2500" dirty="0"/>
              <a:t> lets you save files in </a:t>
            </a:r>
            <a:r>
              <a:rPr lang="en-GB" sz="2500" dirty="0">
                <a:solidFill>
                  <a:srgbClr val="FFC000"/>
                </a:solidFill>
              </a:rPr>
              <a:t>.</a:t>
            </a:r>
            <a:r>
              <a:rPr lang="en-GB" sz="2500" dirty="0" err="1">
                <a:solidFill>
                  <a:srgbClr val="FFC000"/>
                </a:solidFill>
              </a:rPr>
              <a:t>dta</a:t>
            </a:r>
            <a:r>
              <a:rPr lang="en-GB" sz="2500" dirty="0">
                <a:solidFill>
                  <a:srgbClr val="FFC000"/>
                </a:solidFill>
              </a:rPr>
              <a:t> </a:t>
            </a:r>
            <a:r>
              <a:rPr lang="en-GB" sz="2500" dirty="0"/>
              <a:t>format</a:t>
            </a:r>
          </a:p>
          <a:p>
            <a:pPr marL="374650" lvl="1" indent="-374650">
              <a:buFont typeface="Arial" panose="020B0604020202020204" pitchFamily="34" charset="0"/>
              <a:buChar char="•"/>
              <a:tabLst>
                <a:tab pos="1081088" algn="l"/>
              </a:tabLst>
            </a:pPr>
            <a:endParaRPr lang="en-GB" sz="2500" dirty="0"/>
          </a:p>
          <a:p>
            <a:pPr marL="374650" lvl="1" indent="-374650">
              <a:buFont typeface="Arial" panose="020B0604020202020204" pitchFamily="34" charset="0"/>
              <a:buChar char="•"/>
              <a:tabLst>
                <a:tab pos="1081088" algn="l"/>
              </a:tabLst>
            </a:pPr>
            <a:r>
              <a:rPr lang="en-GB" sz="2500" dirty="0"/>
              <a:t>There are also </a:t>
            </a:r>
            <a:r>
              <a:rPr lang="en-GB" sz="2500" b="1" dirty="0"/>
              <a:t>conversion packages </a:t>
            </a:r>
            <a:r>
              <a:rPr lang="en-GB" sz="2500" dirty="0"/>
              <a:t>(e.g. </a:t>
            </a:r>
            <a:r>
              <a:rPr lang="en-GB" sz="2500" dirty="0" err="1"/>
              <a:t>StatTransfer</a:t>
            </a:r>
            <a:r>
              <a:rPr lang="en-GB" sz="2500" dirty="0"/>
              <a:t> or </a:t>
            </a:r>
            <a:r>
              <a:rPr lang="en-GB" sz="2500" dirty="0" err="1"/>
              <a:t>DBMSCopy</a:t>
            </a:r>
            <a:r>
              <a:rPr lang="en-GB" sz="2500" dirty="0"/>
              <a:t>) available to convert data to Stata format </a:t>
            </a:r>
          </a:p>
        </p:txBody>
      </p:sp>
    </p:spTree>
    <p:extLst>
      <p:ext uri="{BB962C8B-B14F-4D97-AF65-F5344CB8AC3E}">
        <p14:creationId xmlns:p14="http://schemas.microsoft.com/office/powerpoint/2010/main" val="2360736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5612"/>
            <a:ext cx="8229600" cy="1143000"/>
          </a:xfrm>
        </p:spPr>
        <p:txBody>
          <a:bodyPr/>
          <a:lstStyle/>
          <a:p>
            <a:r>
              <a:rPr lang="en-GB" sz="4000" b="1" dirty="0">
                <a:solidFill>
                  <a:srgbClr val="FFFF00"/>
                </a:solidFill>
                <a:effectLst/>
              </a:rPr>
              <a:t>(3) load existing data, already in Stata format (.</a:t>
            </a:r>
            <a:r>
              <a:rPr lang="en-GB" sz="4000" b="1" dirty="0" err="1">
                <a:solidFill>
                  <a:srgbClr val="FFFF00"/>
                </a:solidFill>
                <a:effectLst/>
              </a:rPr>
              <a:t>dta</a:t>
            </a:r>
            <a:r>
              <a:rPr lang="en-GB" sz="4000" b="1" dirty="0">
                <a:solidFill>
                  <a:srgbClr val="FFFF00"/>
                </a:solidFill>
                <a:effectLst/>
              </a:rPr>
              <a:t>)</a:t>
            </a:r>
            <a:endParaRPr lang="en-GB" sz="4000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9728"/>
            <a:ext cx="8229600" cy="4738538"/>
          </a:xfrm>
        </p:spPr>
        <p:txBody>
          <a:bodyPr/>
          <a:lstStyle/>
          <a:p>
            <a:r>
              <a:rPr lang="en-GB" sz="2800" b="1" dirty="0">
                <a:solidFill>
                  <a:srgbClr val="FFC000"/>
                </a:solidFill>
              </a:rPr>
              <a:t>file → open</a:t>
            </a:r>
            <a:r>
              <a:rPr lang="en-GB" sz="2800" b="1" dirty="0"/>
              <a:t> </a:t>
            </a:r>
            <a:r>
              <a:rPr lang="en-GB" sz="2800" dirty="0"/>
              <a:t>from the drop down menu</a:t>
            </a:r>
          </a:p>
          <a:p>
            <a:pPr marL="0" indent="0">
              <a:buNone/>
            </a:pPr>
            <a:endParaRPr lang="en-GB" sz="2800" dirty="0"/>
          </a:p>
          <a:p>
            <a:r>
              <a:rPr lang="en-GB" sz="2800" dirty="0"/>
              <a:t>or use the           shortcut</a:t>
            </a:r>
          </a:p>
          <a:p>
            <a:pPr marL="0" indent="0">
              <a:buNone/>
            </a:pPr>
            <a:endParaRPr lang="en-GB" sz="2800" dirty="0"/>
          </a:p>
          <a:p>
            <a:r>
              <a:rPr lang="en-GB" sz="2800" dirty="0"/>
              <a:t>or use the </a:t>
            </a:r>
            <a:r>
              <a:rPr lang="en-GB" sz="2800" b="1" dirty="0">
                <a:solidFill>
                  <a:srgbClr val="FFFF00"/>
                </a:solidFill>
              </a:rPr>
              <a:t>use </a:t>
            </a:r>
            <a:r>
              <a:rPr lang="en-GB" sz="2800" b="1" dirty="0"/>
              <a:t>command</a:t>
            </a:r>
            <a:r>
              <a:rPr lang="en-GB" sz="2800" dirty="0"/>
              <a:t>. Type:</a:t>
            </a:r>
          </a:p>
          <a:p>
            <a:pPr marL="0" lvl="2" indent="0">
              <a:buNone/>
            </a:pPr>
            <a:r>
              <a:rPr lang="en-GB" sz="2800" dirty="0">
                <a:solidFill>
                  <a:srgbClr val="FFFF00"/>
                </a:solidFill>
              </a:rPr>
              <a:t>	</a:t>
            </a:r>
            <a:r>
              <a:rPr lang="en-GB" sz="2800" b="1" dirty="0">
                <a:solidFill>
                  <a:srgbClr val="FFFF00"/>
                </a:solidFill>
              </a:rPr>
              <a:t>use “</a:t>
            </a:r>
            <a:r>
              <a:rPr lang="en-GB" sz="2800" b="1" i="1" dirty="0" err="1">
                <a:solidFill>
                  <a:srgbClr val="FFFF00"/>
                </a:solidFill>
              </a:rPr>
              <a:t>filepath</a:t>
            </a:r>
            <a:r>
              <a:rPr lang="en-GB" sz="2800" b="1" i="1" dirty="0">
                <a:solidFill>
                  <a:srgbClr val="FFFF00"/>
                </a:solidFill>
              </a:rPr>
              <a:t>\</a:t>
            </a:r>
            <a:r>
              <a:rPr lang="en-GB" sz="2800" b="1" i="1" dirty="0" err="1">
                <a:solidFill>
                  <a:srgbClr val="FFFF00"/>
                </a:solidFill>
              </a:rPr>
              <a:t>filename</a:t>
            </a:r>
            <a:r>
              <a:rPr lang="en-GB" sz="2800" b="1" dirty="0" err="1">
                <a:solidFill>
                  <a:srgbClr val="FFFF00"/>
                </a:solidFill>
              </a:rPr>
              <a:t>.dta</a:t>
            </a:r>
            <a:r>
              <a:rPr lang="en-GB" sz="2800" b="1" dirty="0">
                <a:solidFill>
                  <a:srgbClr val="FFFF00"/>
                </a:solidFill>
              </a:rPr>
              <a:t>”, </a:t>
            </a:r>
            <a:r>
              <a:rPr lang="en-GB" sz="2800" dirty="0">
                <a:solidFill>
                  <a:srgbClr val="FFFF00"/>
                </a:solidFill>
              </a:rPr>
              <a:t>clear</a:t>
            </a:r>
          </a:p>
          <a:p>
            <a:pPr marL="0" indent="0">
              <a:buNone/>
            </a:pPr>
            <a:endParaRPr lang="en-GB" sz="2500" dirty="0"/>
          </a:p>
          <a:p>
            <a:pPr marL="0" indent="0">
              <a:buNone/>
            </a:pPr>
            <a:endParaRPr lang="en-GB" sz="25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2985558"/>
            <a:ext cx="564986" cy="43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D9AD1D4-862E-4E93-9FB6-16D686067612}"/>
              </a:ext>
            </a:extLst>
          </p:cNvPr>
          <p:cNvGrpSpPr/>
          <p:nvPr/>
        </p:nvGrpSpPr>
        <p:grpSpPr>
          <a:xfrm>
            <a:off x="6327348" y="5047050"/>
            <a:ext cx="2816652" cy="1631216"/>
            <a:chOff x="6263653" y="2875872"/>
            <a:chExt cx="2816652" cy="1631216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B2C9CC6C-B363-45F1-A368-10A895D3C67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63653" y="2875872"/>
              <a:ext cx="576064" cy="434096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1FFC77-4650-4C05-B0E6-14930BCF5CFB}"/>
                </a:ext>
              </a:extLst>
            </p:cNvPr>
            <p:cNvSpPr txBox="1"/>
            <p:nvPr/>
          </p:nvSpPr>
          <p:spPr>
            <a:xfrm>
              <a:off x="6983241" y="2875872"/>
              <a:ext cx="2097064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the </a:t>
              </a:r>
              <a:r>
                <a:rPr lang="en-GB" sz="2000" b="1" dirty="0">
                  <a:solidFill>
                    <a:srgbClr val="FFFF00"/>
                  </a:solidFill>
                </a:rPr>
                <a:t>clear</a:t>
              </a:r>
              <a:r>
                <a:rPr lang="en-GB" sz="2000" dirty="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t> option will overwrite any data that is currently loaded in Stata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3785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860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Stata file extensions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1800200"/>
          </a:xfrm>
        </p:spPr>
        <p:txBody>
          <a:bodyPr/>
          <a:lstStyle/>
          <a:p>
            <a:pPr marL="457200" lvl="1" indent="0">
              <a:buNone/>
            </a:pPr>
            <a:r>
              <a:rPr lang="en-GB" i="1" dirty="0" err="1"/>
              <a:t>filename</a:t>
            </a:r>
            <a:r>
              <a:rPr lang="en-GB" dirty="0" err="1">
                <a:solidFill>
                  <a:srgbClr val="FFFF00"/>
                </a:solidFill>
              </a:rPr>
              <a:t>.dta</a:t>
            </a:r>
            <a:r>
              <a:rPr lang="en-GB" dirty="0">
                <a:solidFill>
                  <a:srgbClr val="FFFF00"/>
                </a:solidFill>
              </a:rPr>
              <a:t>  </a:t>
            </a:r>
            <a:r>
              <a:rPr lang="en-GB" dirty="0"/>
              <a:t>= data</a:t>
            </a:r>
          </a:p>
          <a:p>
            <a:pPr marL="457200" lvl="1" indent="0">
              <a:buNone/>
            </a:pPr>
            <a:r>
              <a:rPr lang="en-GB" i="1" dirty="0"/>
              <a:t>filename</a:t>
            </a:r>
            <a:r>
              <a:rPr lang="en-GB" dirty="0">
                <a:solidFill>
                  <a:srgbClr val="FFFF00"/>
                </a:solidFill>
              </a:rPr>
              <a:t>.do </a:t>
            </a:r>
            <a:r>
              <a:rPr lang="en-GB" dirty="0"/>
              <a:t>= “do file”</a:t>
            </a:r>
          </a:p>
          <a:p>
            <a:pPr marL="457200" lvl="1" indent="0">
              <a:buNone/>
            </a:pPr>
            <a:r>
              <a:rPr lang="en-GB" i="1" dirty="0" err="1"/>
              <a:t>filename</a:t>
            </a:r>
            <a:r>
              <a:rPr lang="en-GB" dirty="0" err="1">
                <a:solidFill>
                  <a:srgbClr val="FFFF00"/>
                </a:solidFill>
              </a:rPr>
              <a:t>.smcl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/>
              <a:t>= “log file”</a:t>
            </a:r>
          </a:p>
        </p:txBody>
      </p:sp>
    </p:spTree>
    <p:extLst>
      <p:ext uri="{BB962C8B-B14F-4D97-AF65-F5344CB8AC3E}">
        <p14:creationId xmlns:p14="http://schemas.microsoft.com/office/powerpoint/2010/main" val="3288529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/>
          <a:lstStyle/>
          <a:p>
            <a:r>
              <a:rPr lang="en-GB" sz="2800" dirty="0"/>
              <a:t>intro</a:t>
            </a:r>
          </a:p>
          <a:p>
            <a:r>
              <a:rPr lang="en-GB" sz="2800" dirty="0"/>
              <a:t>getting data into Stata</a:t>
            </a:r>
          </a:p>
          <a:p>
            <a:r>
              <a:rPr lang="en-GB" sz="2800" dirty="0"/>
              <a:t>do files, log files, file management </a:t>
            </a:r>
          </a:p>
          <a:p>
            <a:r>
              <a:rPr lang="en-GB" sz="2800" dirty="0"/>
              <a:t>exploring the dataset</a:t>
            </a:r>
          </a:p>
          <a:p>
            <a:r>
              <a:rPr lang="en-GB" sz="2800" dirty="0"/>
              <a:t>basic data management</a:t>
            </a:r>
          </a:p>
          <a:p>
            <a:r>
              <a:rPr lang="en-GB" sz="2800" dirty="0"/>
              <a:t>getting help and updating Stata</a:t>
            </a:r>
          </a:p>
          <a:p>
            <a:r>
              <a:rPr lang="en-GB" sz="2800" dirty="0"/>
              <a:t>practical</a:t>
            </a:r>
          </a:p>
        </p:txBody>
      </p:sp>
    </p:spTree>
    <p:extLst>
      <p:ext uri="{BB962C8B-B14F-4D97-AF65-F5344CB8AC3E}">
        <p14:creationId xmlns:p14="http://schemas.microsoft.com/office/powerpoint/2010/main" val="21824138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saving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1124"/>
            <a:ext cx="8424936" cy="5116228"/>
          </a:xfrm>
        </p:spPr>
        <p:txBody>
          <a:bodyPr/>
          <a:lstStyle/>
          <a:p>
            <a:r>
              <a:rPr lang="en-GB" sz="3200" dirty="0">
                <a:solidFill>
                  <a:srgbClr val="FFC000"/>
                </a:solidFill>
              </a:rPr>
              <a:t>file → save </a:t>
            </a:r>
            <a:r>
              <a:rPr lang="en-GB" sz="3200" dirty="0"/>
              <a:t>from the menu bar </a:t>
            </a:r>
          </a:p>
          <a:p>
            <a:endParaRPr lang="en-GB" sz="3200" dirty="0"/>
          </a:p>
          <a:p>
            <a:r>
              <a:rPr lang="en-GB" sz="3200" dirty="0"/>
              <a:t>Or use the         shortcut</a:t>
            </a:r>
          </a:p>
          <a:p>
            <a:endParaRPr lang="en-GB" sz="3200" dirty="0"/>
          </a:p>
          <a:p>
            <a:r>
              <a:rPr lang="en-GB" dirty="0"/>
              <a:t>or use the </a:t>
            </a:r>
            <a:r>
              <a:rPr lang="en-GB" b="1" dirty="0">
                <a:solidFill>
                  <a:srgbClr val="FFFF00"/>
                </a:solidFill>
              </a:rPr>
              <a:t>save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/>
              <a:t>command: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FF00"/>
                </a:solidFill>
              </a:rPr>
              <a:t>	</a:t>
            </a:r>
            <a:r>
              <a:rPr lang="en-GB" b="1" dirty="0">
                <a:solidFill>
                  <a:srgbClr val="FFFF00"/>
                </a:solidFill>
              </a:rPr>
              <a:t>save “</a:t>
            </a:r>
            <a:r>
              <a:rPr lang="en-GB" b="1" dirty="0" err="1">
                <a:solidFill>
                  <a:srgbClr val="FFFF00"/>
                </a:solidFill>
              </a:rPr>
              <a:t>filename.dta</a:t>
            </a:r>
            <a:r>
              <a:rPr lang="en-GB" b="1" dirty="0">
                <a:solidFill>
                  <a:srgbClr val="FFFF00"/>
                </a:solidFill>
              </a:rPr>
              <a:t>”</a:t>
            </a:r>
            <a:r>
              <a:rPr lang="en-GB" dirty="0">
                <a:solidFill>
                  <a:srgbClr val="FFFF00"/>
                </a:solidFill>
              </a:rPr>
              <a:t>, replace</a:t>
            </a:r>
          </a:p>
          <a:p>
            <a:pPr marL="457200" lvl="1" indent="0">
              <a:buNone/>
            </a:pPr>
            <a:endParaRPr lang="en-GB" sz="1800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GB" sz="1800" dirty="0">
              <a:solidFill>
                <a:srgbClr val="FFFF0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78" t="294" r="46662" b="98059"/>
          <a:stretch/>
        </p:blipFill>
        <p:spPr bwMode="auto">
          <a:xfrm>
            <a:off x="2843808" y="2780928"/>
            <a:ext cx="370559" cy="35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18240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Exercise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628800"/>
            <a:ext cx="8712968" cy="4680520"/>
          </a:xfrm>
        </p:spPr>
        <p:txBody>
          <a:bodyPr/>
          <a:lstStyle/>
          <a:p>
            <a:r>
              <a:rPr lang="en-GB" sz="2500" dirty="0"/>
              <a:t>create a new folder</a:t>
            </a:r>
          </a:p>
          <a:p>
            <a:r>
              <a:rPr lang="en-GB" sz="2500" dirty="0"/>
              <a:t>copy the REACH excel file into the new folder</a:t>
            </a:r>
          </a:p>
          <a:p>
            <a:r>
              <a:rPr lang="en-GB" sz="2500" dirty="0"/>
              <a:t>open Stata</a:t>
            </a:r>
          </a:p>
          <a:p>
            <a:r>
              <a:rPr lang="en-GB" sz="2500" dirty="0"/>
              <a:t>set the working directory to this new folder</a:t>
            </a:r>
          </a:p>
          <a:p>
            <a:r>
              <a:rPr lang="en-GB" sz="2500" dirty="0"/>
              <a:t>import the REACH excel file into Stata</a:t>
            </a:r>
          </a:p>
          <a:p>
            <a:r>
              <a:rPr lang="en-GB" sz="2500" dirty="0"/>
              <a:t>save the file and name it exercise1</a:t>
            </a:r>
          </a:p>
          <a:p>
            <a:r>
              <a:rPr lang="en-GB" sz="2500" dirty="0"/>
              <a:t>clear the Stata console</a:t>
            </a:r>
          </a:p>
          <a:p>
            <a:r>
              <a:rPr lang="en-GB" sz="2500" dirty="0"/>
              <a:t>open the newly created </a:t>
            </a:r>
            <a:r>
              <a:rPr lang="en-GB" sz="2500" dirty="0">
                <a:solidFill>
                  <a:srgbClr val="FFC000"/>
                </a:solidFill>
              </a:rPr>
              <a:t>.</a:t>
            </a:r>
            <a:r>
              <a:rPr lang="en-GB" sz="2500" dirty="0" err="1">
                <a:solidFill>
                  <a:srgbClr val="FFC000"/>
                </a:solidFill>
              </a:rPr>
              <a:t>dta</a:t>
            </a:r>
            <a:r>
              <a:rPr lang="en-GB" sz="2500" dirty="0">
                <a:solidFill>
                  <a:srgbClr val="FFC000"/>
                </a:solidFill>
              </a:rPr>
              <a:t> </a:t>
            </a:r>
            <a:r>
              <a:rPr lang="en-GB" sz="2500" dirty="0"/>
              <a:t>file to make sure you can access the database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88077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reach.csv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628800"/>
            <a:ext cx="8712968" cy="4680520"/>
          </a:xfrm>
        </p:spPr>
        <p:txBody>
          <a:bodyPr/>
          <a:lstStyle/>
          <a:p>
            <a:r>
              <a:rPr lang="en-GB" sz="2400" dirty="0"/>
              <a:t>REACH (resilience, ethnicity and adolescent mental health) study</a:t>
            </a:r>
          </a:p>
          <a:p>
            <a:r>
              <a:rPr lang="en-GB" sz="2400" dirty="0"/>
              <a:t>&gt;4000 adolescents (age 11-14yr) taking part </a:t>
            </a:r>
          </a:p>
          <a:p>
            <a:r>
              <a:rPr lang="en-GB" sz="2400" dirty="0"/>
              <a:t>All attending local secondary schools</a:t>
            </a:r>
          </a:p>
          <a:p>
            <a:r>
              <a:rPr lang="en-GB" sz="2400" dirty="0"/>
              <a:t>Questionnaires at 3 timepoints</a:t>
            </a:r>
          </a:p>
          <a:p>
            <a:r>
              <a:rPr lang="en-GB" sz="2400" dirty="0"/>
              <a:t>Detailed info on mental health, putative risk and protective factors, demographics – and more</a:t>
            </a:r>
          </a:p>
          <a:p>
            <a:r>
              <a:rPr lang="en-GB" sz="2400" dirty="0"/>
              <a:t>reach.csv is a reduced version of the baseline dataset</a:t>
            </a:r>
          </a:p>
          <a:p>
            <a:endParaRPr lang="en-GB" sz="2400" dirty="0"/>
          </a:p>
          <a:p>
            <a:pPr marL="0" indent="0" algn="ctr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99450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83264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sz="6600" dirty="0">
                <a:solidFill>
                  <a:srgbClr val="FFFF00"/>
                </a:solidFill>
              </a:rPr>
              <a:t>Exploring the dataset</a:t>
            </a:r>
          </a:p>
        </p:txBody>
      </p:sp>
    </p:spTree>
    <p:extLst>
      <p:ext uri="{BB962C8B-B14F-4D97-AF65-F5344CB8AC3E}">
        <p14:creationId xmlns:p14="http://schemas.microsoft.com/office/powerpoint/2010/main" val="17049782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752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how to look at my dataset?</a:t>
            </a: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196752"/>
            <a:ext cx="8017118" cy="550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ounded Rectangle 4"/>
          <p:cNvSpPr/>
          <p:nvPr/>
        </p:nvSpPr>
        <p:spPr>
          <a:xfrm>
            <a:off x="5903640" y="5301208"/>
            <a:ext cx="3240360" cy="3600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2" algn="ctr"/>
            <a:r>
              <a:rPr lang="en-GB" sz="2400" dirty="0"/>
              <a:t>…or type </a:t>
            </a:r>
            <a:r>
              <a:rPr lang="en-GB" sz="2400" dirty="0">
                <a:solidFill>
                  <a:srgbClr val="FFFF00"/>
                </a:solidFill>
              </a:rPr>
              <a:t>browse</a:t>
            </a:r>
          </a:p>
        </p:txBody>
      </p:sp>
      <p:cxnSp>
        <p:nvCxnSpPr>
          <p:cNvPr id="6" name="Curved Connector 5"/>
          <p:cNvCxnSpPr/>
          <p:nvPr/>
        </p:nvCxnSpPr>
        <p:spPr>
          <a:xfrm flipV="1">
            <a:off x="4932040" y="5481228"/>
            <a:ext cx="864096" cy="720080"/>
          </a:xfrm>
          <a:prstGeom prst="curvedConnector3">
            <a:avLst>
              <a:gd name="adj1" fmla="val -26961"/>
            </a:avLst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0790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how to look at my dataset?</a:t>
            </a:r>
            <a:endParaRPr lang="en-GB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25927-22C5-46A6-ACD9-20B2594594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75" t="6547" r="26431" b="58132"/>
          <a:stretch/>
        </p:blipFill>
        <p:spPr>
          <a:xfrm>
            <a:off x="492006" y="1556792"/>
            <a:ext cx="8403389" cy="489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035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how to look at my dataset?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if you have a very large dataset and you want to visualise only a few of the variables, type </a:t>
            </a:r>
            <a:r>
              <a:rPr lang="en-GB" dirty="0">
                <a:solidFill>
                  <a:srgbClr val="FFFF00"/>
                </a:solidFill>
              </a:rPr>
              <a:t>browse </a:t>
            </a:r>
          </a:p>
          <a:p>
            <a:pPr marL="57150" indent="0">
              <a:buNone/>
            </a:pPr>
            <a:r>
              <a:rPr lang="en-GB" dirty="0"/>
              <a:t>followed by relevant variable names, e.g.:</a:t>
            </a:r>
          </a:p>
          <a:p>
            <a:pPr marL="57150" indent="0">
              <a:buNone/>
            </a:pPr>
            <a:endParaRPr lang="en-GB" sz="2800" dirty="0">
              <a:solidFill>
                <a:srgbClr val="FFFF00"/>
              </a:solidFill>
            </a:endParaRPr>
          </a:p>
          <a:p>
            <a:pPr marL="57150" indent="0">
              <a:buNone/>
            </a:pPr>
            <a:r>
              <a:rPr lang="en-GB" sz="2800" dirty="0">
                <a:solidFill>
                  <a:srgbClr val="FFFF00"/>
                </a:solidFill>
              </a:rPr>
              <a:t>browse id sex ethnic</a:t>
            </a:r>
          </a:p>
          <a:p>
            <a:pPr marL="457200" lvl="1" indent="0">
              <a:buNone/>
            </a:pPr>
            <a:endParaRPr lang="en-GB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4587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172" y="0"/>
            <a:ext cx="8229600" cy="1143000"/>
          </a:xfrm>
        </p:spPr>
        <p:txBody>
          <a:bodyPr/>
          <a:lstStyle/>
          <a:p>
            <a:r>
              <a:rPr lang="en-GB" sz="4000" b="1" dirty="0">
                <a:solidFill>
                  <a:srgbClr val="FFFF00"/>
                </a:solidFill>
                <a:effectLst/>
              </a:rPr>
              <a:t>describe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722" y="476672"/>
            <a:ext cx="8229600" cy="4891682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FFFF00"/>
                </a:solidFill>
              </a:rPr>
              <a:t>	</a:t>
            </a:r>
          </a:p>
          <a:p>
            <a:pPr marL="0" indent="0">
              <a:buNone/>
            </a:pPr>
            <a:r>
              <a:rPr lang="en-GB" dirty="0"/>
              <a:t>To list the variables in the dataset, type: </a:t>
            </a:r>
            <a:r>
              <a:rPr lang="en-GB" dirty="0">
                <a:solidFill>
                  <a:srgbClr val="FFFF00"/>
                </a:solidFill>
              </a:rPr>
              <a:t>describe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861B14-ABC8-429A-A6F4-A086D7174C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063" t="38094" r="15799" b="28810"/>
          <a:stretch/>
        </p:blipFill>
        <p:spPr>
          <a:xfrm>
            <a:off x="113480" y="1664394"/>
            <a:ext cx="8856984" cy="514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5944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codebook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268760"/>
            <a:ext cx="8229600" cy="4891682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To get a quick summary of: </a:t>
            </a:r>
          </a:p>
          <a:p>
            <a:pPr marL="514350" indent="-514350">
              <a:buAutoNum type="alphaLcParenBoth"/>
            </a:pPr>
            <a:r>
              <a:rPr lang="en-GB" dirty="0"/>
              <a:t>all variables: </a:t>
            </a:r>
            <a:r>
              <a:rPr lang="en-GB" dirty="0">
                <a:solidFill>
                  <a:srgbClr val="FFFF00"/>
                </a:solidFill>
              </a:rPr>
              <a:t>codebook</a:t>
            </a:r>
          </a:p>
          <a:p>
            <a:pPr marL="0" indent="0">
              <a:buNone/>
            </a:pPr>
            <a:r>
              <a:rPr lang="en-GB" dirty="0"/>
              <a:t>(b) specific variable(s): </a:t>
            </a:r>
            <a:r>
              <a:rPr lang="en-GB" dirty="0">
                <a:solidFill>
                  <a:srgbClr val="FFFF00"/>
                </a:solidFill>
              </a:rPr>
              <a:t>codebook ethnic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FC09D1-B157-44F2-942F-D381A1B435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826" t="45029" r="14282" b="33679"/>
          <a:stretch/>
        </p:blipFill>
        <p:spPr>
          <a:xfrm>
            <a:off x="428370" y="3127667"/>
            <a:ext cx="7980742" cy="344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8099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4104456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list function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457200" y="1268760"/>
            <a:ext cx="3610744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0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To list the data for inspection: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FF00"/>
                </a:solidFill>
              </a:rPr>
              <a:t>list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7200" y="3284984"/>
            <a:ext cx="3738786" cy="20162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0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en-GB" dirty="0"/>
              <a:t>variations: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FF00"/>
                </a:solidFill>
              </a:rPr>
              <a:t>list in 1/5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FF00"/>
                </a:solidFill>
              </a:rPr>
              <a:t>list sex in 1/10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FF00"/>
                </a:solidFill>
              </a:rPr>
              <a:t>list ethnic sex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FF00"/>
                </a:solidFill>
              </a:rPr>
              <a:t>list ethnic if sex==1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C679D2-0F33-4144-9B9E-3530A7A0EB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687" t="26100" r="18848" b="34791"/>
          <a:stretch/>
        </p:blipFill>
        <p:spPr>
          <a:xfrm>
            <a:off x="4726360" y="980728"/>
            <a:ext cx="3960440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911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83264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sz="6600" dirty="0">
                <a:solidFill>
                  <a:srgbClr val="FFFF00"/>
                </a:solidFill>
              </a:rPr>
              <a:t>Intro</a:t>
            </a:r>
          </a:p>
        </p:txBody>
      </p:sp>
    </p:spTree>
    <p:extLst>
      <p:ext uri="{BB962C8B-B14F-4D97-AF65-F5344CB8AC3E}">
        <p14:creationId xmlns:p14="http://schemas.microsoft.com/office/powerpoint/2010/main" val="33334905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variable formats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70912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GB" sz="2400" dirty="0"/>
              <a:t>Variables are either alphanumeric (string) or numeric (real)</a:t>
            </a:r>
          </a:p>
          <a:p>
            <a:pPr>
              <a:spcBef>
                <a:spcPts val="0"/>
              </a:spcBef>
            </a:pPr>
            <a:endParaRPr lang="en-GB" sz="1400" dirty="0"/>
          </a:p>
          <a:p>
            <a:pPr>
              <a:spcBef>
                <a:spcPts val="0"/>
              </a:spcBef>
            </a:pPr>
            <a:r>
              <a:rPr lang="en-GB" sz="2400" dirty="0"/>
              <a:t>In the variables window, you can look at the “type” of variable</a:t>
            </a:r>
          </a:p>
          <a:p>
            <a:pPr marL="0" indent="0">
              <a:spcBef>
                <a:spcPts val="0"/>
              </a:spcBef>
              <a:buNone/>
            </a:pPr>
            <a:endParaRPr lang="en-GB" sz="1400" dirty="0"/>
          </a:p>
          <a:p>
            <a:pPr>
              <a:spcBef>
                <a:spcPts val="0"/>
              </a:spcBef>
            </a:pPr>
            <a:r>
              <a:rPr lang="en-GB" sz="2400" dirty="0"/>
              <a:t>Format column: s = string, any other letter for numeric</a:t>
            </a:r>
          </a:p>
          <a:p>
            <a:pPr marL="0" indent="0">
              <a:spcBef>
                <a:spcPts val="0"/>
              </a:spcBef>
              <a:buNone/>
            </a:pPr>
            <a:endParaRPr lang="en-GB" sz="1400" dirty="0"/>
          </a:p>
          <a:p>
            <a:pPr marL="374650" lvl="1" indent="-374650">
              <a:buFont typeface="Arial" panose="020B0604020202020204" pitchFamily="34" charset="0"/>
              <a:buChar char="•"/>
            </a:pPr>
            <a:r>
              <a:rPr lang="en-GB" sz="2400" dirty="0"/>
              <a:t>To obtain description of the data held in memory: </a:t>
            </a:r>
            <a:r>
              <a:rPr lang="en-GB" sz="2400" dirty="0">
                <a:solidFill>
                  <a:srgbClr val="FFFF00"/>
                </a:solidFill>
              </a:rPr>
              <a:t>describe</a:t>
            </a:r>
            <a:endParaRPr lang="en-GB" sz="2000" dirty="0">
              <a:solidFill>
                <a:srgbClr val="FFFF0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lang="en-GB" dirty="0"/>
          </a:p>
          <a:p>
            <a:pPr>
              <a:spcBef>
                <a:spcPts val="0"/>
              </a:spcBef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8D3D6D-D5B5-4279-8BDE-F5A68C4B52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808" t="39136" r="11604" b="37318"/>
          <a:stretch/>
        </p:blipFill>
        <p:spPr>
          <a:xfrm>
            <a:off x="1511659" y="4046240"/>
            <a:ext cx="6120681" cy="253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741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solidFill>
                  <a:srgbClr val="FFFF00"/>
                </a:solidFill>
                <a:effectLst/>
              </a:rPr>
              <a:t>summarize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5596" y="1844824"/>
            <a:ext cx="727280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GB" sz="3200" dirty="0">
                <a:solidFill>
                  <a:schemeClr val="bg1"/>
                </a:solidFill>
                <a:latin typeface="+mn-lt"/>
              </a:rPr>
              <a:t>For a summary of continuous variables, including mean, </a:t>
            </a:r>
            <a:r>
              <a:rPr lang="en-GB" sz="3200" dirty="0" err="1">
                <a:solidFill>
                  <a:schemeClr val="bg1"/>
                </a:solidFill>
                <a:latin typeface="+mn-lt"/>
              </a:rPr>
              <a:t>sd</a:t>
            </a:r>
            <a:r>
              <a:rPr lang="en-GB" sz="3200" dirty="0">
                <a:solidFill>
                  <a:schemeClr val="bg1"/>
                </a:solidFill>
                <a:latin typeface="+mn-lt"/>
              </a:rPr>
              <a:t>, etc.:</a:t>
            </a:r>
          </a:p>
          <a:p>
            <a:pPr marL="0" lvl="1"/>
            <a:endParaRPr lang="en-GB" sz="3200" dirty="0">
              <a:solidFill>
                <a:schemeClr val="bg1"/>
              </a:solidFill>
              <a:latin typeface="+mn-lt"/>
            </a:endParaRPr>
          </a:p>
          <a:p>
            <a:pPr marL="0" lvl="1"/>
            <a:r>
              <a:rPr lang="en-GB" sz="3200" dirty="0">
                <a:solidFill>
                  <a:schemeClr val="bg1"/>
                </a:solidFill>
                <a:latin typeface="+mn-lt"/>
              </a:rPr>
              <a:t>type:</a:t>
            </a:r>
          </a:p>
          <a:p>
            <a:pPr marL="0" lvl="1"/>
            <a:r>
              <a:rPr lang="en-GB" sz="3200" dirty="0">
                <a:solidFill>
                  <a:srgbClr val="FFFF00"/>
                </a:solidFill>
                <a:latin typeface="+mn-lt"/>
              </a:rPr>
              <a:t>summarize</a:t>
            </a:r>
          </a:p>
          <a:p>
            <a:endParaRPr lang="en-GB" sz="1600" dirty="0">
              <a:latin typeface="+mn-lt"/>
            </a:endParaRPr>
          </a:p>
          <a:p>
            <a:r>
              <a:rPr lang="en-GB" sz="3200" dirty="0">
                <a:solidFill>
                  <a:schemeClr val="bg1"/>
                </a:solidFill>
                <a:latin typeface="+mn-lt"/>
              </a:rPr>
              <a:t>or:</a:t>
            </a:r>
          </a:p>
          <a:p>
            <a:r>
              <a:rPr lang="en-GB" sz="3200" dirty="0">
                <a:solidFill>
                  <a:srgbClr val="FFFF00"/>
                </a:solidFill>
                <a:latin typeface="+mn-lt"/>
              </a:rPr>
              <a:t>summarize </a:t>
            </a:r>
            <a:r>
              <a:rPr lang="en-GB" sz="3200" i="1" dirty="0" err="1">
                <a:solidFill>
                  <a:srgbClr val="FFFF00"/>
                </a:solidFill>
                <a:latin typeface="+mn-lt"/>
              </a:rPr>
              <a:t>varname</a:t>
            </a:r>
            <a:r>
              <a:rPr lang="en-GB" sz="3200" dirty="0">
                <a:solidFill>
                  <a:srgbClr val="FFFF00"/>
                </a:solidFill>
                <a:latin typeface="+mn-lt"/>
              </a:rPr>
              <a:t>, detail</a:t>
            </a:r>
          </a:p>
        </p:txBody>
      </p:sp>
    </p:spTree>
    <p:extLst>
      <p:ext uri="{BB962C8B-B14F-4D97-AF65-F5344CB8AC3E}">
        <p14:creationId xmlns:p14="http://schemas.microsoft.com/office/powerpoint/2010/main" val="28374531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solidFill>
                  <a:srgbClr val="FFFF00"/>
                </a:solidFill>
                <a:effectLst/>
              </a:rPr>
              <a:t>tabulate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797852"/>
            <a:ext cx="82084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GB" sz="3200" dirty="0">
                <a:solidFill>
                  <a:schemeClr val="bg1"/>
                </a:solidFill>
                <a:latin typeface="+mn-lt"/>
              </a:rPr>
              <a:t>For a summary of a categorical variable (n, %):</a:t>
            </a:r>
          </a:p>
          <a:p>
            <a:pPr marL="0" lvl="1"/>
            <a:r>
              <a:rPr lang="en-GB" sz="3200" u="sng" dirty="0">
                <a:solidFill>
                  <a:srgbClr val="FFFF00"/>
                </a:solidFill>
                <a:latin typeface="+mn-lt"/>
              </a:rPr>
              <a:t>tab</a:t>
            </a:r>
            <a:r>
              <a:rPr lang="en-GB" sz="3200" dirty="0">
                <a:solidFill>
                  <a:srgbClr val="FFFF00"/>
                </a:solidFill>
                <a:latin typeface="+mn-lt"/>
              </a:rPr>
              <a:t>ulate </a:t>
            </a:r>
            <a:r>
              <a:rPr lang="en-GB" sz="3200" i="1" dirty="0" err="1">
                <a:solidFill>
                  <a:srgbClr val="FFFF00"/>
                </a:solidFill>
                <a:latin typeface="+mn-lt"/>
              </a:rPr>
              <a:t>varname</a:t>
            </a:r>
            <a:endParaRPr lang="en-GB" sz="3200" i="1" dirty="0">
              <a:solidFill>
                <a:srgbClr val="FFFF00"/>
              </a:solidFill>
              <a:latin typeface="+mn-lt"/>
            </a:endParaRPr>
          </a:p>
          <a:p>
            <a:endParaRPr lang="en-GB" sz="3200" dirty="0">
              <a:latin typeface="+mn-lt"/>
            </a:endParaRPr>
          </a:p>
          <a:p>
            <a:r>
              <a:rPr lang="en-GB" sz="3200" dirty="0">
                <a:solidFill>
                  <a:schemeClr val="bg1"/>
                </a:solidFill>
                <a:latin typeface="+mn-lt"/>
              </a:rPr>
              <a:t>To cross-tabulate two variables:</a:t>
            </a:r>
          </a:p>
          <a:p>
            <a:pPr marL="0" lvl="1"/>
            <a:r>
              <a:rPr lang="en-GB" sz="3200" dirty="0">
                <a:solidFill>
                  <a:srgbClr val="FFFF00"/>
                </a:solidFill>
              </a:rPr>
              <a:t>tab </a:t>
            </a:r>
            <a:r>
              <a:rPr lang="en-GB" sz="3200" i="1" dirty="0">
                <a:solidFill>
                  <a:srgbClr val="FFFF00"/>
                </a:solidFill>
              </a:rPr>
              <a:t>varname1 varname2</a:t>
            </a:r>
          </a:p>
          <a:p>
            <a:pPr marL="0" lvl="1"/>
            <a:endParaRPr lang="en-GB" sz="3200" i="1" dirty="0">
              <a:solidFill>
                <a:srgbClr val="FFFF00"/>
              </a:solidFill>
            </a:endParaRPr>
          </a:p>
          <a:p>
            <a:pPr marL="0" lvl="1"/>
            <a:r>
              <a:rPr lang="en-GB" sz="3200" dirty="0">
                <a:solidFill>
                  <a:schemeClr val="bg1"/>
                </a:solidFill>
              </a:rPr>
              <a:t>To cross-tabulate </a:t>
            </a:r>
            <a:r>
              <a:rPr lang="en-GB" sz="3200" u="sng" dirty="0">
                <a:solidFill>
                  <a:schemeClr val="bg1"/>
                </a:solidFill>
              </a:rPr>
              <a:t>and</a:t>
            </a:r>
            <a:r>
              <a:rPr lang="en-GB" sz="3200" dirty="0">
                <a:solidFill>
                  <a:schemeClr val="bg1"/>
                </a:solidFill>
              </a:rPr>
              <a:t> add row percentages: </a:t>
            </a:r>
          </a:p>
          <a:p>
            <a:pPr marL="0" lvl="1"/>
            <a:r>
              <a:rPr lang="en-GB" sz="3200" dirty="0">
                <a:solidFill>
                  <a:srgbClr val="FFFF00"/>
                </a:solidFill>
              </a:rPr>
              <a:t>tab </a:t>
            </a:r>
            <a:r>
              <a:rPr lang="en-GB" sz="3200" i="1" dirty="0">
                <a:solidFill>
                  <a:srgbClr val="FFFF00"/>
                </a:solidFill>
              </a:rPr>
              <a:t>varname1 varname2</a:t>
            </a:r>
            <a:r>
              <a:rPr lang="en-GB" sz="3200" dirty="0">
                <a:solidFill>
                  <a:srgbClr val="FFFF00"/>
                </a:solidFill>
              </a:rPr>
              <a:t>, row</a:t>
            </a:r>
          </a:p>
          <a:p>
            <a:pPr marL="0" lvl="1"/>
            <a:endParaRPr lang="en-GB" sz="3200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7347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missing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/>
          <a:lstStyle/>
          <a:p>
            <a:r>
              <a:rPr lang="en-GB" dirty="0"/>
              <a:t>for numeric variables: </a:t>
            </a:r>
          </a:p>
          <a:p>
            <a:pPr lvl="1"/>
            <a:r>
              <a:rPr lang="en-GB" dirty="0"/>
              <a:t>missing values are normally denoted as dots (.) </a:t>
            </a:r>
          </a:p>
          <a:p>
            <a:pPr marL="4763" lvl="1" indent="0">
              <a:buNone/>
            </a:pPr>
            <a:endParaRPr lang="en-GB" dirty="0"/>
          </a:p>
          <a:p>
            <a:pPr marL="4763" lvl="1" indent="0">
              <a:buNone/>
            </a:pPr>
            <a:endParaRPr lang="en-GB" dirty="0"/>
          </a:p>
          <a:p>
            <a:pPr marL="4763" lvl="1" indent="0">
              <a:buNone/>
            </a:pPr>
            <a:endParaRPr lang="en-GB" dirty="0"/>
          </a:p>
          <a:p>
            <a:pPr marL="4763" lvl="1" indent="0">
              <a:buNone/>
            </a:pPr>
            <a:endParaRPr lang="en-GB" dirty="0"/>
          </a:p>
          <a:p>
            <a:pPr marL="355600" lvl="1" indent="-355600">
              <a:buFont typeface="Arial" panose="020B0604020202020204" pitchFamily="34" charset="0"/>
              <a:buChar char="•"/>
            </a:pPr>
            <a:r>
              <a:rPr lang="en-GB" dirty="0"/>
              <a:t>for string variables: </a:t>
            </a:r>
          </a:p>
          <a:p>
            <a:pPr marL="808038" lvl="1" indent="-357188"/>
            <a:r>
              <a:rPr lang="en-GB" dirty="0"/>
              <a:t>missing values will be blank cells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074698" y="3011867"/>
            <a:ext cx="7128792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en-GB" sz="3200" dirty="0"/>
              <a:t> “.” are treated as an infinitely large number</a:t>
            </a:r>
          </a:p>
          <a:p>
            <a:pPr algn="ctr"/>
            <a:endParaRPr lang="en-GB" dirty="0"/>
          </a:p>
        </p:txBody>
      </p:sp>
      <p:pic>
        <p:nvPicPr>
          <p:cNvPr id="11266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01" y="2780927"/>
            <a:ext cx="1977776" cy="1758023"/>
          </a:xfrm>
          <a:prstGeom prst="flowChartExtra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34983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missing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/>
          <a:lstStyle/>
          <a:p>
            <a:pPr marL="0" lvl="1" indent="0" defTabSz="361950">
              <a:buNone/>
            </a:pPr>
            <a:r>
              <a:rPr lang="en-GB" sz="3200" dirty="0"/>
              <a:t>To look at whether there is missing data: </a:t>
            </a:r>
          </a:p>
          <a:p>
            <a:pPr marL="0" lvl="1" indent="0" defTabSz="361950">
              <a:buNone/>
            </a:pPr>
            <a:r>
              <a:rPr lang="en-GB" sz="3200" dirty="0"/>
              <a:t>				</a:t>
            </a:r>
            <a:r>
              <a:rPr lang="en-GB" sz="3200" dirty="0">
                <a:solidFill>
                  <a:srgbClr val="FFFF00"/>
                </a:solidFill>
              </a:rPr>
              <a:t>inspect [</a:t>
            </a:r>
            <a:r>
              <a:rPr lang="en-GB" sz="3200" i="1" dirty="0" err="1">
                <a:solidFill>
                  <a:srgbClr val="FFFF00"/>
                </a:solidFill>
              </a:rPr>
              <a:t>varname</a:t>
            </a:r>
            <a:r>
              <a:rPr lang="en-GB" sz="3200" dirty="0">
                <a:solidFill>
                  <a:srgbClr val="FFFF00"/>
                </a:solidFill>
              </a:rPr>
              <a:t>]</a:t>
            </a:r>
          </a:p>
          <a:p>
            <a:pPr marL="0" lvl="1" indent="0" defTabSz="361950">
              <a:buNone/>
            </a:pPr>
            <a:r>
              <a:rPr lang="en-GB" sz="3200" dirty="0">
                <a:solidFill>
                  <a:srgbClr val="FFFF00"/>
                </a:solidFill>
              </a:rPr>
              <a:t>	</a:t>
            </a:r>
            <a:r>
              <a:rPr lang="en-GB" sz="3200" dirty="0"/>
              <a:t>or</a:t>
            </a:r>
          </a:p>
          <a:p>
            <a:pPr marL="0" lvl="1" indent="0" defTabSz="361950">
              <a:buNone/>
            </a:pPr>
            <a:r>
              <a:rPr lang="en-GB" sz="3200" dirty="0">
                <a:solidFill>
                  <a:srgbClr val="FFFF00"/>
                </a:solidFill>
              </a:rPr>
              <a:t>				codebook [</a:t>
            </a:r>
            <a:r>
              <a:rPr lang="en-GB" sz="3200" i="1" dirty="0" err="1">
                <a:solidFill>
                  <a:srgbClr val="FFFF00"/>
                </a:solidFill>
              </a:rPr>
              <a:t>varname</a:t>
            </a:r>
            <a:r>
              <a:rPr lang="en-GB" sz="3200" dirty="0">
                <a:solidFill>
                  <a:srgbClr val="FFFF00"/>
                </a:solidFill>
              </a:rPr>
              <a:t>]</a:t>
            </a:r>
          </a:p>
          <a:p>
            <a:pPr marL="0" lvl="1" indent="0" defTabSz="361950">
              <a:buNone/>
            </a:pPr>
            <a:endParaRPr lang="en-GB" sz="3200" dirty="0">
              <a:solidFill>
                <a:srgbClr val="FFFF00"/>
              </a:solidFill>
            </a:endParaRPr>
          </a:p>
          <a:p>
            <a:pPr marL="0" lvl="1" indent="0" defTabSz="361950">
              <a:buNone/>
            </a:pPr>
            <a:r>
              <a:rPr lang="en-GB" sz="3200" dirty="0"/>
              <a:t>or, when cross-tabbing, include missing in table:</a:t>
            </a:r>
          </a:p>
          <a:p>
            <a:pPr marL="857250" lvl="3" indent="0" defTabSz="361950">
              <a:buNone/>
            </a:pPr>
            <a:r>
              <a:rPr lang="en-GB" sz="3200" dirty="0">
                <a:solidFill>
                  <a:srgbClr val="FFFF00"/>
                </a:solidFill>
              </a:rPr>
              <a:t>	  tab [</a:t>
            </a:r>
            <a:r>
              <a:rPr lang="en-GB" sz="3200" i="1" dirty="0" err="1">
                <a:solidFill>
                  <a:srgbClr val="FFFF00"/>
                </a:solidFill>
              </a:rPr>
              <a:t>varname</a:t>
            </a:r>
            <a:r>
              <a:rPr lang="en-GB" sz="3200" dirty="0">
                <a:solidFill>
                  <a:srgbClr val="FFFF00"/>
                </a:solidFill>
              </a:rPr>
              <a:t>], missing</a:t>
            </a:r>
          </a:p>
        </p:txBody>
      </p:sp>
    </p:spTree>
    <p:extLst>
      <p:ext uri="{BB962C8B-B14F-4D97-AF65-F5344CB8AC3E}">
        <p14:creationId xmlns:p14="http://schemas.microsoft.com/office/powerpoint/2010/main" val="432377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solidFill>
                  <a:srgbClr val="FFFF00"/>
                </a:solidFill>
                <a:effectLst/>
              </a:rPr>
              <a:t>Give it a go…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4949" y="1772816"/>
            <a:ext cx="84352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GB" sz="2800" dirty="0">
                <a:solidFill>
                  <a:schemeClr val="bg1"/>
                </a:solidFill>
                <a:latin typeface="+mn-lt"/>
              </a:rPr>
              <a:t>What proportion have a mental health problem (</a:t>
            </a:r>
            <a:r>
              <a:rPr lang="en-GB" sz="2800" dirty="0" err="1">
                <a:solidFill>
                  <a:schemeClr val="bg1"/>
                </a:solidFill>
                <a:latin typeface="+mn-lt"/>
              </a:rPr>
              <a:t>mhp</a:t>
            </a:r>
            <a:r>
              <a:rPr lang="en-GB" sz="2800" dirty="0">
                <a:solidFill>
                  <a:schemeClr val="bg1"/>
                </a:solidFill>
                <a:latin typeface="+mn-lt"/>
              </a:rPr>
              <a:t>)?</a:t>
            </a:r>
          </a:p>
          <a:p>
            <a:pPr marL="0" lvl="1"/>
            <a:endParaRPr lang="en-GB" sz="2800" dirty="0">
              <a:solidFill>
                <a:schemeClr val="bg1"/>
              </a:solidFill>
              <a:latin typeface="+mn-lt"/>
            </a:endParaRPr>
          </a:p>
          <a:p>
            <a:pPr marL="0" lvl="1"/>
            <a:r>
              <a:rPr lang="en-GB" sz="2800" dirty="0">
                <a:solidFill>
                  <a:schemeClr val="bg1"/>
                </a:solidFill>
                <a:latin typeface="+mn-lt"/>
              </a:rPr>
              <a:t>How many missing values are there for </a:t>
            </a:r>
            <a:r>
              <a:rPr lang="en-GB" sz="2800" dirty="0" err="1">
                <a:solidFill>
                  <a:schemeClr val="bg1"/>
                </a:solidFill>
                <a:latin typeface="+mn-lt"/>
              </a:rPr>
              <a:t>mhp</a:t>
            </a:r>
            <a:r>
              <a:rPr lang="en-GB" sz="2800" dirty="0">
                <a:solidFill>
                  <a:schemeClr val="bg1"/>
                </a:solidFill>
                <a:latin typeface="+mn-lt"/>
              </a:rPr>
              <a:t>?</a:t>
            </a:r>
          </a:p>
          <a:p>
            <a:pPr marL="0" lvl="1"/>
            <a:endParaRPr lang="en-GB" sz="2800" dirty="0">
              <a:solidFill>
                <a:schemeClr val="bg1"/>
              </a:solidFill>
              <a:latin typeface="+mn-lt"/>
            </a:endParaRPr>
          </a:p>
          <a:p>
            <a:pPr marL="0" lvl="1"/>
            <a:r>
              <a:rPr lang="en-GB" sz="2800" dirty="0">
                <a:solidFill>
                  <a:schemeClr val="bg1"/>
                </a:solidFill>
                <a:latin typeface="+mn-lt"/>
              </a:rPr>
              <a:t>Codebook all the variables in the dataset. Which ones have missing values and which don’t?</a:t>
            </a:r>
            <a:endParaRPr lang="en-GB" sz="2800" dirty="0">
              <a:solidFill>
                <a:srgbClr val="FFFF00"/>
              </a:solidFill>
            </a:endParaRPr>
          </a:p>
          <a:p>
            <a:pPr marL="0" lvl="1"/>
            <a:endParaRPr lang="en-GB" sz="3200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9167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83264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sz="6600" dirty="0">
                <a:solidFill>
                  <a:srgbClr val="FFFF00"/>
                </a:solidFill>
              </a:rPr>
              <a:t>File Management</a:t>
            </a:r>
          </a:p>
        </p:txBody>
      </p:sp>
    </p:spTree>
    <p:extLst>
      <p:ext uri="{BB962C8B-B14F-4D97-AF65-F5344CB8AC3E}">
        <p14:creationId xmlns:p14="http://schemas.microsoft.com/office/powerpoint/2010/main" val="37743515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8496944" cy="4709120"/>
          </a:xfrm>
        </p:spPr>
        <p:txBody>
          <a:bodyPr/>
          <a:lstStyle/>
          <a:p>
            <a:r>
              <a:rPr lang="en-GB" sz="2800" dirty="0"/>
              <a:t>STATA output (except graphs) can be stored in a log file</a:t>
            </a:r>
          </a:p>
          <a:p>
            <a:r>
              <a:rPr lang="en-GB" sz="2800" dirty="0"/>
              <a:t>good practice to start a new session by opening a new log file</a:t>
            </a:r>
          </a:p>
          <a:p>
            <a:pPr marL="0" indent="0">
              <a:buNone/>
            </a:pPr>
            <a:endParaRPr lang="en-GB" sz="2800" dirty="0"/>
          </a:p>
          <a:p>
            <a:r>
              <a:rPr lang="en-GB" sz="2800" dirty="0"/>
              <a:t>to </a:t>
            </a:r>
            <a:r>
              <a:rPr lang="en-GB" sz="2800" b="1" dirty="0"/>
              <a:t>create </a:t>
            </a:r>
            <a:r>
              <a:rPr lang="en-GB" sz="2800" dirty="0"/>
              <a:t>a log file, type:</a:t>
            </a:r>
          </a:p>
          <a:p>
            <a:pPr marL="457200" lvl="1" indent="0">
              <a:buNone/>
            </a:pPr>
            <a:r>
              <a:rPr lang="en-GB" sz="2400" dirty="0">
                <a:solidFill>
                  <a:srgbClr val="FFFF00"/>
                </a:solidFill>
              </a:rPr>
              <a:t>log using </a:t>
            </a:r>
            <a:r>
              <a:rPr lang="en-GB" sz="2400" i="1" dirty="0">
                <a:solidFill>
                  <a:srgbClr val="FFFF00"/>
                </a:solidFill>
              </a:rPr>
              <a:t>filename</a:t>
            </a:r>
          </a:p>
          <a:p>
            <a:pPr marL="800100" lvl="2" indent="0">
              <a:buNone/>
            </a:pPr>
            <a:r>
              <a:rPr lang="en-GB" sz="2000" dirty="0"/>
              <a:t>you choose the </a:t>
            </a:r>
            <a:r>
              <a:rPr lang="en-GB" sz="2000" i="1" dirty="0"/>
              <a:t>filename; </a:t>
            </a:r>
            <a:r>
              <a:rPr lang="en-GB" sz="2000" dirty="0"/>
              <a:t>file will be saved to the working directory</a:t>
            </a:r>
          </a:p>
          <a:p>
            <a:endParaRPr lang="en-GB" sz="2800" dirty="0"/>
          </a:p>
          <a:p>
            <a:r>
              <a:rPr lang="en-GB" sz="2800" dirty="0"/>
              <a:t>to </a:t>
            </a:r>
            <a:r>
              <a:rPr lang="en-GB" sz="2800" b="1" dirty="0"/>
              <a:t>close </a:t>
            </a:r>
            <a:r>
              <a:rPr lang="en-GB" sz="2800" dirty="0"/>
              <a:t>the log, type:</a:t>
            </a:r>
          </a:p>
          <a:p>
            <a:pPr marL="457200" lvl="1" indent="0">
              <a:buNone/>
            </a:pPr>
            <a:r>
              <a:rPr lang="en-GB" sz="2400" dirty="0">
                <a:solidFill>
                  <a:srgbClr val="FFFF00"/>
                </a:solidFill>
              </a:rPr>
              <a:t>log close</a:t>
            </a:r>
            <a:endParaRPr lang="en-GB" sz="2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11568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log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to view a log file:</a:t>
            </a:r>
          </a:p>
          <a:p>
            <a:r>
              <a:rPr lang="en-GB" dirty="0">
                <a:solidFill>
                  <a:srgbClr val="FFC000"/>
                </a:solidFill>
              </a:rPr>
              <a:t>file -­&gt; log -­&gt; view</a:t>
            </a:r>
            <a:r>
              <a:rPr lang="en-GB" dirty="0"/>
              <a:t> from the menu, or</a:t>
            </a:r>
          </a:p>
          <a:p>
            <a:r>
              <a:rPr lang="en-GB" dirty="0"/>
              <a:t>click directly on the file from your folder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to convert log file from </a:t>
            </a:r>
            <a:r>
              <a:rPr lang="en-GB" dirty="0">
                <a:solidFill>
                  <a:srgbClr val="FFC000"/>
                </a:solidFill>
              </a:rPr>
              <a:t>.</a:t>
            </a:r>
            <a:r>
              <a:rPr lang="en-GB" dirty="0" err="1">
                <a:solidFill>
                  <a:srgbClr val="FFC000"/>
                </a:solidFill>
              </a:rPr>
              <a:t>smcl</a:t>
            </a:r>
            <a:r>
              <a:rPr lang="en-GB" dirty="0">
                <a:solidFill>
                  <a:srgbClr val="FFC000"/>
                </a:solidFill>
              </a:rPr>
              <a:t> </a:t>
            </a:r>
            <a:r>
              <a:rPr lang="en-GB" dirty="0"/>
              <a:t>format to </a:t>
            </a:r>
            <a:r>
              <a:rPr lang="en-GB" dirty="0">
                <a:solidFill>
                  <a:srgbClr val="FFC000"/>
                </a:solidFill>
              </a:rPr>
              <a:t>.pdf </a:t>
            </a:r>
            <a:r>
              <a:rPr lang="en-GB" dirty="0"/>
              <a:t>format (e.g., to share it more easily with others), type:</a:t>
            </a:r>
          </a:p>
          <a:p>
            <a:pPr marL="0" indent="0">
              <a:buNone/>
            </a:pPr>
            <a:r>
              <a:rPr lang="en-GB" dirty="0"/>
              <a:t>	 </a:t>
            </a:r>
            <a:r>
              <a:rPr lang="en-GB" dirty="0">
                <a:solidFill>
                  <a:srgbClr val="FFFF00"/>
                </a:solidFill>
              </a:rPr>
              <a:t>translate </a:t>
            </a:r>
            <a:r>
              <a:rPr lang="en-GB" i="1" dirty="0" err="1">
                <a:solidFill>
                  <a:srgbClr val="FFFF00"/>
                </a:solidFill>
              </a:rPr>
              <a:t>filename</a:t>
            </a:r>
            <a:r>
              <a:rPr lang="en-GB" dirty="0" err="1">
                <a:solidFill>
                  <a:srgbClr val="FFFF00"/>
                </a:solidFill>
              </a:rPr>
              <a:t>.smcl</a:t>
            </a:r>
            <a:r>
              <a:rPr lang="en-GB" dirty="0">
                <a:solidFill>
                  <a:srgbClr val="FFFF00"/>
                </a:solidFill>
              </a:rPr>
              <a:t>  </a:t>
            </a:r>
            <a:r>
              <a:rPr lang="en-GB" i="1" dirty="0">
                <a:solidFill>
                  <a:srgbClr val="FFFF00"/>
                </a:solidFill>
              </a:rPr>
              <a:t>filename</a:t>
            </a:r>
            <a:r>
              <a:rPr lang="en-GB" dirty="0">
                <a:solidFill>
                  <a:srgbClr val="FFFF00"/>
                </a:solidFill>
              </a:rPr>
              <a:t>.pdf</a:t>
            </a:r>
          </a:p>
        </p:txBody>
      </p:sp>
    </p:spTree>
    <p:extLst>
      <p:ext uri="{BB962C8B-B14F-4D97-AF65-F5344CB8AC3E}">
        <p14:creationId xmlns:p14="http://schemas.microsoft.com/office/powerpoint/2010/main" val="19412892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do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01288"/>
            <a:ext cx="8229600" cy="4908032"/>
          </a:xfrm>
        </p:spPr>
        <p:txBody>
          <a:bodyPr/>
          <a:lstStyle/>
          <a:p>
            <a:r>
              <a:rPr lang="en-GB" sz="2600" dirty="0"/>
              <a:t>do-­files = text files containing Stata code/syntax</a:t>
            </a:r>
          </a:p>
          <a:p>
            <a:r>
              <a:rPr lang="en-GB" sz="2600" dirty="0"/>
              <a:t>they combine many commands, that STATA can run line by line, as if they were written in the command window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8032B3-8CF4-4D07-9E94-DE0579704B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125" t="847" r="31000" b="71727"/>
          <a:stretch/>
        </p:blipFill>
        <p:spPr>
          <a:xfrm>
            <a:off x="85671" y="3230545"/>
            <a:ext cx="8972657" cy="335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80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why use Stata?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132856"/>
            <a:ext cx="8219256" cy="3917032"/>
          </a:xfrm>
        </p:spPr>
        <p:txBody>
          <a:bodyPr/>
          <a:lstStyle/>
          <a:p>
            <a:r>
              <a:rPr lang="en-GB" sz="2800" dirty="0"/>
              <a:t>broad suite of </a:t>
            </a:r>
            <a:r>
              <a:rPr lang="en-GB" sz="2800" b="1" dirty="0"/>
              <a:t>statistical capabilities </a:t>
            </a:r>
          </a:p>
          <a:p>
            <a:r>
              <a:rPr lang="en-GB" sz="2800" dirty="0"/>
              <a:t>complete </a:t>
            </a:r>
            <a:r>
              <a:rPr lang="en-GB" sz="2800" b="1" dirty="0"/>
              <a:t>data management </a:t>
            </a:r>
            <a:r>
              <a:rPr lang="en-GB" sz="2800" dirty="0"/>
              <a:t>facilities</a:t>
            </a:r>
          </a:p>
          <a:p>
            <a:r>
              <a:rPr lang="en-GB" sz="2800" dirty="0"/>
              <a:t>quick start, user friendly, easy to learn</a:t>
            </a:r>
          </a:p>
          <a:p>
            <a:r>
              <a:rPr lang="en-GB" sz="2800" dirty="0"/>
              <a:t>menu and syntax-driven options</a:t>
            </a:r>
          </a:p>
          <a:p>
            <a:r>
              <a:rPr lang="en-GB" sz="2800" dirty="0"/>
              <a:t>widely used = good tech support, learning resources, etc. </a:t>
            </a:r>
          </a:p>
        </p:txBody>
      </p:sp>
    </p:spTree>
    <p:extLst>
      <p:ext uri="{BB962C8B-B14F-4D97-AF65-F5344CB8AC3E}">
        <p14:creationId xmlns:p14="http://schemas.microsoft.com/office/powerpoint/2010/main" val="42224108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do files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709120"/>
          </a:xfrm>
        </p:spPr>
        <p:txBody>
          <a:bodyPr/>
          <a:lstStyle/>
          <a:p>
            <a:pPr marL="0" indent="0">
              <a:buNone/>
            </a:pPr>
            <a:r>
              <a:rPr lang="en-GB" sz="2500" dirty="0"/>
              <a:t>to use a do-­file: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500" dirty="0"/>
              <a:t>click on do-­file editor icon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500" dirty="0"/>
              <a:t>enter commands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500" dirty="0"/>
              <a:t>save file with .do extension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2500" dirty="0"/>
              <a:t>to execute specific commands:</a:t>
            </a:r>
          </a:p>
          <a:p>
            <a:r>
              <a:rPr lang="en-GB" sz="2500" dirty="0"/>
              <a:t>highlight the relevant commands and press CTRL+D (or click ‘execute do’ icon)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2500" dirty="0"/>
              <a:t>to execute a do-­file in full (this will execute all commands):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2500" dirty="0"/>
              <a:t>via drop-­menu: </a:t>
            </a:r>
            <a:r>
              <a:rPr lang="pt-BR" sz="2500" dirty="0">
                <a:solidFill>
                  <a:srgbClr val="FFC000"/>
                </a:solidFill>
              </a:rPr>
              <a:t>file -­&gt; do…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2500" dirty="0"/>
              <a:t>v</a:t>
            </a:r>
            <a:r>
              <a:rPr lang="en-GB" sz="2500" dirty="0" err="1"/>
              <a:t>ia</a:t>
            </a:r>
            <a:r>
              <a:rPr lang="en-GB" sz="2500" dirty="0"/>
              <a:t> command: </a:t>
            </a:r>
            <a:r>
              <a:rPr lang="en-GB" sz="2500" dirty="0">
                <a:solidFill>
                  <a:srgbClr val="FFFF00"/>
                </a:solidFill>
              </a:rPr>
              <a:t>do </a:t>
            </a:r>
            <a:r>
              <a:rPr lang="en-GB" sz="2500" i="1" dirty="0">
                <a:solidFill>
                  <a:srgbClr val="FFFF00"/>
                </a:solidFill>
              </a:rPr>
              <a:t>filename.do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8" t="4749" r="92197" b="92573"/>
          <a:stretch/>
        </p:blipFill>
        <p:spPr bwMode="auto">
          <a:xfrm>
            <a:off x="4860032" y="1988840"/>
            <a:ext cx="696864" cy="51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93043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annotating do files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66836" y="1628800"/>
            <a:ext cx="879149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+mn-lt"/>
              </a:rPr>
              <a:t>You can add comments (green text) to your do files</a:t>
            </a:r>
            <a:endParaRPr lang="en-GB" sz="1200" dirty="0">
              <a:solidFill>
                <a:schemeClr val="bg1"/>
              </a:solidFill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+mn-lt"/>
              </a:rPr>
              <a:t>Useful when you want to remind yourself what a line of syntax means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bg1"/>
                </a:solidFill>
                <a:latin typeface="+mn-lt"/>
              </a:rPr>
              <a:t>To add comments, type </a:t>
            </a:r>
            <a:r>
              <a:rPr lang="en-GB" sz="2800" dirty="0">
                <a:solidFill>
                  <a:srgbClr val="FFFF00"/>
                </a:solidFill>
                <a:latin typeface="+mn-lt"/>
              </a:rPr>
              <a:t>*</a:t>
            </a:r>
            <a:r>
              <a:rPr lang="en-GB" sz="2800" dirty="0">
                <a:solidFill>
                  <a:schemeClr val="bg1"/>
                </a:solidFill>
                <a:latin typeface="+mn-lt"/>
              </a:rPr>
              <a:t> at the start of the line of text or type </a:t>
            </a:r>
            <a:r>
              <a:rPr lang="en-GB" sz="2800" dirty="0">
                <a:solidFill>
                  <a:srgbClr val="FFFF00"/>
                </a:solidFill>
                <a:latin typeface="+mn-lt"/>
              </a:rPr>
              <a:t>//</a:t>
            </a:r>
            <a:r>
              <a:rPr lang="en-GB" sz="2800" dirty="0">
                <a:solidFill>
                  <a:schemeClr val="bg1"/>
                </a:solidFill>
                <a:latin typeface="+mn-lt"/>
              </a:rPr>
              <a:t> after a command line</a:t>
            </a:r>
          </a:p>
          <a:p>
            <a:endParaRPr lang="en-GB" sz="2800" dirty="0">
              <a:solidFill>
                <a:schemeClr val="bg1"/>
              </a:solidFill>
              <a:latin typeface="+mn-lt"/>
            </a:endParaRPr>
          </a:p>
          <a:p>
            <a:endParaRPr lang="en-GB" sz="28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3C9CD9-FA36-49AB-BE2E-9B29A8FD5C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125" t="847" r="31000" b="78092"/>
          <a:stretch/>
        </p:blipFill>
        <p:spPr>
          <a:xfrm>
            <a:off x="85671" y="4157869"/>
            <a:ext cx="8972657" cy="257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18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Exercise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256584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/>
              <a:t>1) Create a new do-­file and name it reach.do</a:t>
            </a:r>
          </a:p>
          <a:p>
            <a:pPr marL="0" indent="0">
              <a:buNone/>
            </a:pPr>
            <a:r>
              <a:rPr lang="en-GB" sz="2400" dirty="0"/>
              <a:t>2) In the do file editor, write syntax that does the following: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000" dirty="0"/>
              <a:t>Change working directory to your file location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000" dirty="0"/>
              <a:t>Create a new log file named exercise2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000" dirty="0"/>
              <a:t>Open the </a:t>
            </a:r>
            <a:r>
              <a:rPr lang="en-GB" sz="2000" dirty="0" err="1"/>
              <a:t>reach.dta</a:t>
            </a:r>
            <a:r>
              <a:rPr lang="en-GB" sz="2000" dirty="0"/>
              <a:t> database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000" dirty="0"/>
              <a:t>List id, sex and ethnic for the first 20 participants using the list function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000" dirty="0"/>
              <a:t>Save the log file as a pdf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000" dirty="0"/>
              <a:t>Close the log file</a:t>
            </a:r>
          </a:p>
          <a:p>
            <a:pPr marL="0" indent="0">
              <a:buNone/>
            </a:pPr>
            <a:r>
              <a:rPr lang="en-GB" sz="2400" dirty="0"/>
              <a:t>3) Run the do-­file</a:t>
            </a:r>
          </a:p>
          <a:p>
            <a:pPr marL="0" indent="0">
              <a:buNone/>
            </a:pPr>
            <a:r>
              <a:rPr lang="en-GB" sz="2400" dirty="0"/>
              <a:t>4) Open the pdf file</a:t>
            </a:r>
          </a:p>
          <a:p>
            <a:pPr marL="0" indent="0">
              <a:buNone/>
            </a:pPr>
            <a:r>
              <a:rPr lang="en-GB" sz="2400" dirty="0"/>
              <a:t>5) What is the ethnic group of the 12</a:t>
            </a:r>
            <a:r>
              <a:rPr lang="en-GB" sz="2400" baseline="30000" dirty="0"/>
              <a:t>th</a:t>
            </a:r>
            <a:r>
              <a:rPr lang="en-GB" sz="2400" dirty="0"/>
              <a:t> participant?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357038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83264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sz="6600" dirty="0">
                <a:solidFill>
                  <a:srgbClr val="FFFF00"/>
                </a:solidFill>
              </a:rPr>
              <a:t>Stata syntax</a:t>
            </a:r>
          </a:p>
        </p:txBody>
      </p:sp>
    </p:spTree>
    <p:extLst>
      <p:ext uri="{BB962C8B-B14F-4D97-AF65-F5344CB8AC3E}">
        <p14:creationId xmlns:p14="http://schemas.microsoft.com/office/powerpoint/2010/main" val="2509431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Stata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709120"/>
          </a:xfrm>
        </p:spPr>
        <p:txBody>
          <a:bodyPr/>
          <a:lstStyle/>
          <a:p>
            <a:r>
              <a:rPr lang="en-GB" dirty="0"/>
              <a:t>almost all Stata commands consist of a command name followed by a set of syntax elements</a:t>
            </a:r>
            <a:r>
              <a:rPr lang="en-GB" b="1" dirty="0"/>
              <a:t> </a:t>
            </a:r>
          </a:p>
          <a:p>
            <a:r>
              <a:rPr lang="en-GB" dirty="0"/>
              <a:t>these elements always go in the same order </a:t>
            </a:r>
          </a:p>
          <a:p>
            <a:r>
              <a:rPr lang="en-GB" dirty="0"/>
              <a:t>a general form of Stata command syntax is: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dirty="0">
                <a:solidFill>
                  <a:srgbClr val="FFFF00"/>
                </a:solidFill>
              </a:rPr>
              <a:t>	[by:] command [</a:t>
            </a:r>
            <a:r>
              <a:rPr lang="en-GB" dirty="0" err="1">
                <a:solidFill>
                  <a:srgbClr val="FFFF00"/>
                </a:solidFill>
              </a:rPr>
              <a:t>varlist</a:t>
            </a:r>
            <a:r>
              <a:rPr lang="en-GB" dirty="0">
                <a:solidFill>
                  <a:srgbClr val="FFFF00"/>
                </a:solidFill>
              </a:rPr>
              <a:t>] [if/in] [, options]</a:t>
            </a:r>
          </a:p>
          <a:p>
            <a:pPr marL="0" indent="0">
              <a:buNone/>
            </a:pPr>
            <a:endParaRPr lang="en-GB" sz="1800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GB" dirty="0"/>
              <a:t>where brackets </a:t>
            </a:r>
            <a:r>
              <a:rPr lang="en-GB" dirty="0">
                <a:solidFill>
                  <a:srgbClr val="FFFF00"/>
                </a:solidFill>
              </a:rPr>
              <a:t>[ ]</a:t>
            </a:r>
            <a:r>
              <a:rPr lang="en-GB" dirty="0"/>
              <a:t> indicate optional elements (they’re not part of the syntax, don’t type them)</a:t>
            </a:r>
          </a:p>
        </p:txBody>
      </p:sp>
    </p:spTree>
    <p:extLst>
      <p:ext uri="{BB962C8B-B14F-4D97-AF65-F5344CB8AC3E}">
        <p14:creationId xmlns:p14="http://schemas.microsoft.com/office/powerpoint/2010/main" val="9164462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Stata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70912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Note: commands can be abbreviated when writing code/syntax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help menus show how to abbreviate (underlined)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e.g., </a:t>
            </a:r>
            <a:r>
              <a:rPr lang="en-GB" u="sng" dirty="0"/>
              <a:t>tab</a:t>
            </a:r>
            <a:r>
              <a:rPr lang="en-GB" dirty="0"/>
              <a:t>ulate can be shortened to tab</a:t>
            </a:r>
          </a:p>
          <a:p>
            <a:pPr marL="0" indent="0">
              <a:buNone/>
            </a:pPr>
            <a:r>
              <a:rPr lang="en-GB" dirty="0"/>
              <a:t>         </a:t>
            </a:r>
            <a:r>
              <a:rPr lang="en-GB" u="sng" dirty="0"/>
              <a:t>gen</a:t>
            </a:r>
            <a:r>
              <a:rPr lang="en-GB" dirty="0"/>
              <a:t>erate can be shorted to gen</a:t>
            </a:r>
          </a:p>
        </p:txBody>
      </p:sp>
    </p:spTree>
    <p:extLst>
      <p:ext uri="{BB962C8B-B14F-4D97-AF65-F5344CB8AC3E}">
        <p14:creationId xmlns:p14="http://schemas.microsoft.com/office/powerpoint/2010/main" val="22366431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Stata syntax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412776"/>
            <a:ext cx="8568952" cy="4896544"/>
          </a:xfrm>
        </p:spPr>
        <p:txBody>
          <a:bodyPr/>
          <a:lstStyle/>
          <a:p>
            <a:r>
              <a:rPr lang="en-GB" dirty="0"/>
              <a:t>The most commonly used syntax elements are: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b="1" i="1" dirty="0" err="1">
                <a:solidFill>
                  <a:srgbClr val="FFFF00"/>
                </a:solidFill>
              </a:rPr>
              <a:t>varlist</a:t>
            </a:r>
            <a:r>
              <a:rPr lang="en-GB" sz="2600" b="1" i="1" dirty="0">
                <a:solidFill>
                  <a:srgbClr val="FFFF00"/>
                </a:solidFill>
              </a:rPr>
              <a:t> </a:t>
            </a:r>
            <a:r>
              <a:rPr lang="en-GB" sz="2600" b="1" i="1" dirty="0"/>
              <a:t>– </a:t>
            </a:r>
            <a:r>
              <a:rPr lang="en-GB" sz="2600" dirty="0"/>
              <a:t>refers to a list of variable names separated by space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b="1" i="1" dirty="0">
                <a:solidFill>
                  <a:srgbClr val="FFFF00"/>
                </a:solidFill>
              </a:rPr>
              <a:t>option</a:t>
            </a:r>
            <a:r>
              <a:rPr lang="en-GB" sz="2600" b="1" i="1" dirty="0"/>
              <a:t> </a:t>
            </a:r>
            <a:r>
              <a:rPr lang="en-GB" sz="2600" b="1" dirty="0"/>
              <a:t>– </a:t>
            </a:r>
            <a:r>
              <a:rPr lang="en-GB" sz="2600" dirty="0"/>
              <a:t>change the default behaviour of the command to perform a specific task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b="1" i="1" dirty="0">
                <a:solidFill>
                  <a:srgbClr val="FFFF00"/>
                </a:solidFill>
              </a:rPr>
              <a:t>if</a:t>
            </a:r>
            <a:r>
              <a:rPr lang="en-GB" sz="2600" b="1" i="1" dirty="0"/>
              <a:t> </a:t>
            </a:r>
            <a:r>
              <a:rPr lang="en-GB" sz="2600" b="1" dirty="0"/>
              <a:t>– </a:t>
            </a:r>
            <a:r>
              <a:rPr lang="en-GB" sz="2600" dirty="0"/>
              <a:t>specify a condition (e.g., to restrict the operation on a subset of the data)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b="1" i="1" dirty="0">
                <a:solidFill>
                  <a:srgbClr val="FFFF00"/>
                </a:solidFill>
              </a:rPr>
              <a:t>in</a:t>
            </a:r>
            <a:r>
              <a:rPr lang="en-GB" sz="2600" b="1" i="1" dirty="0"/>
              <a:t> – </a:t>
            </a:r>
            <a:r>
              <a:rPr lang="en-GB" sz="2600" dirty="0"/>
              <a:t>like if, in allows the user to specify which observations are to be acted 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600" b="1" i="1" dirty="0">
                <a:solidFill>
                  <a:srgbClr val="FFFF00"/>
                </a:solidFill>
              </a:rPr>
              <a:t>by</a:t>
            </a:r>
            <a:r>
              <a:rPr lang="en-GB" sz="2600" b="1" i="1" dirty="0"/>
              <a:t> – </a:t>
            </a:r>
            <a:r>
              <a:rPr lang="en-GB" sz="2600" dirty="0"/>
              <a:t>is used to run a command separately across groups</a:t>
            </a:r>
          </a:p>
        </p:txBody>
      </p:sp>
    </p:spTree>
    <p:extLst>
      <p:ext uri="{BB962C8B-B14F-4D97-AF65-F5344CB8AC3E}">
        <p14:creationId xmlns:p14="http://schemas.microsoft.com/office/powerpoint/2010/main" val="4248333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Stata 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019" y="1600200"/>
            <a:ext cx="8356781" cy="4709120"/>
          </a:xfrm>
        </p:spPr>
        <p:txBody>
          <a:bodyPr/>
          <a:lstStyle/>
          <a:p>
            <a:pPr marL="0" indent="0">
              <a:buNone/>
            </a:pPr>
            <a:r>
              <a:rPr lang="en-GB" sz="2800" dirty="0"/>
              <a:t>E.g., to create a 2 by 2 table of sex and mental health problems (</a:t>
            </a:r>
            <a:r>
              <a:rPr lang="en-GB" sz="2800" dirty="0" err="1"/>
              <a:t>mhp</a:t>
            </a:r>
            <a:r>
              <a:rPr lang="en-GB" sz="2800" dirty="0"/>
              <a:t>) for school 3, by ethnic group, and reporting the results of a chi</a:t>
            </a:r>
            <a:r>
              <a:rPr lang="en-GB" sz="2800" baseline="30000" dirty="0"/>
              <a:t>2</a:t>
            </a:r>
            <a:r>
              <a:rPr lang="en-GB" sz="2800" dirty="0"/>
              <a:t> test, you would type:</a:t>
            </a:r>
          </a:p>
          <a:p>
            <a:pPr marL="0" indent="0">
              <a:buNone/>
            </a:pPr>
            <a:endParaRPr lang="en-GB" sz="2800" dirty="0"/>
          </a:p>
          <a:p>
            <a:pPr marL="0" indent="0" algn="ctr">
              <a:buNone/>
            </a:pPr>
            <a:r>
              <a:rPr lang="en-GB" sz="2800" dirty="0">
                <a:solidFill>
                  <a:srgbClr val="FFFF00"/>
                </a:solidFill>
              </a:rPr>
              <a:t>by ethnic, sort: tab sex </a:t>
            </a:r>
            <a:r>
              <a:rPr lang="en-GB" sz="2800" dirty="0" err="1">
                <a:solidFill>
                  <a:srgbClr val="FFFF00"/>
                </a:solidFill>
              </a:rPr>
              <a:t>mhp</a:t>
            </a:r>
            <a:r>
              <a:rPr lang="en-GB" sz="2800" dirty="0">
                <a:solidFill>
                  <a:srgbClr val="FFFF00"/>
                </a:solidFill>
              </a:rPr>
              <a:t> if school==3, chi</a:t>
            </a:r>
          </a:p>
          <a:p>
            <a:pPr marL="0" indent="0" algn="ctr">
              <a:buNone/>
            </a:pPr>
            <a:endParaRPr lang="en-GB" sz="2800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endParaRPr lang="en-GB" sz="2800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endParaRPr lang="en-GB" sz="2800" dirty="0">
              <a:solidFill>
                <a:srgbClr val="FFFF00"/>
              </a:solidFill>
            </a:endParaRPr>
          </a:p>
        </p:txBody>
      </p:sp>
      <p:cxnSp>
        <p:nvCxnSpPr>
          <p:cNvPr id="5" name="Straight Arrow Connector 4"/>
          <p:cNvCxnSpPr>
            <a:cxnSpLocks/>
            <a:endCxn id="21" idx="0"/>
          </p:cNvCxnSpPr>
          <p:nvPr/>
        </p:nvCxnSpPr>
        <p:spPr>
          <a:xfrm flipH="1">
            <a:off x="1583668" y="3954760"/>
            <a:ext cx="338802" cy="1194336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cxnSpLocks/>
            <a:endCxn id="22" idx="0"/>
          </p:cNvCxnSpPr>
          <p:nvPr/>
        </p:nvCxnSpPr>
        <p:spPr>
          <a:xfrm flipH="1">
            <a:off x="3390340" y="3954760"/>
            <a:ext cx="291979" cy="1194336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  <a:endCxn id="25" idx="0"/>
          </p:cNvCxnSpPr>
          <p:nvPr/>
        </p:nvCxnSpPr>
        <p:spPr>
          <a:xfrm>
            <a:off x="4470441" y="3954760"/>
            <a:ext cx="586401" cy="1194336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/>
            <a:endCxn id="25" idx="0"/>
          </p:cNvCxnSpPr>
          <p:nvPr/>
        </p:nvCxnSpPr>
        <p:spPr>
          <a:xfrm>
            <a:off x="5056842" y="3954760"/>
            <a:ext cx="0" cy="1194336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cxnSpLocks/>
            <a:endCxn id="26" idx="0"/>
          </p:cNvCxnSpPr>
          <p:nvPr/>
        </p:nvCxnSpPr>
        <p:spPr>
          <a:xfrm>
            <a:off x="5794923" y="3954760"/>
            <a:ext cx="829305" cy="1194336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cxnSpLocks/>
          </p:cNvCxnSpPr>
          <p:nvPr/>
        </p:nvCxnSpPr>
        <p:spPr>
          <a:xfrm>
            <a:off x="7560332" y="3954760"/>
            <a:ext cx="926080" cy="1178499"/>
          </a:xfrm>
          <a:prstGeom prst="straightConnector1">
            <a:avLst/>
          </a:prstGeom>
          <a:ln w="571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971600" y="5149096"/>
            <a:ext cx="1224136" cy="4003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groups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2627784" y="5149096"/>
            <a:ext cx="1525112" cy="4003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command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4480778" y="5149096"/>
            <a:ext cx="1152128" cy="4003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err="1"/>
              <a:t>varlist</a:t>
            </a:r>
            <a:endParaRPr lang="en-GB" sz="2400" dirty="0"/>
          </a:p>
        </p:txBody>
      </p:sp>
      <p:sp>
        <p:nvSpPr>
          <p:cNvPr id="26" name="Rounded Rectangle 25"/>
          <p:cNvSpPr/>
          <p:nvPr/>
        </p:nvSpPr>
        <p:spPr>
          <a:xfrm>
            <a:off x="5796136" y="5149096"/>
            <a:ext cx="1656184" cy="4003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if condition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7769865" y="5149096"/>
            <a:ext cx="1044116" cy="4003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option</a:t>
            </a:r>
          </a:p>
        </p:txBody>
      </p:sp>
    </p:spTree>
    <p:extLst>
      <p:ext uri="{BB962C8B-B14F-4D97-AF65-F5344CB8AC3E}">
        <p14:creationId xmlns:p14="http://schemas.microsoft.com/office/powerpoint/2010/main" val="36053198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operators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8787551"/>
              </p:ext>
            </p:extLst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Arithmetic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Logical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Relational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903288" indent="-630238">
                        <a:tabLst>
                          <a:tab pos="1081088" algn="l"/>
                        </a:tabLst>
                      </a:pPr>
                      <a:r>
                        <a:rPr lang="en-GB" dirty="0"/>
                        <a:t>+     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~     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&gt;     greater than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73050" indent="0"/>
                      <a:r>
                        <a:rPr lang="en-GB" dirty="0"/>
                        <a:t>-      subtraction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!      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&lt;     less than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73050" indent="0"/>
                      <a:r>
                        <a:rPr lang="en-GB" dirty="0"/>
                        <a:t>*</a:t>
                      </a:r>
                      <a:r>
                        <a:rPr lang="en-GB" baseline="0" dirty="0"/>
                        <a:t>     multiplication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|      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&gt;=   &gt;</a:t>
                      </a:r>
                      <a:r>
                        <a:rPr lang="en-GB" baseline="0" dirty="0"/>
                        <a:t> or equal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73050" indent="0"/>
                      <a:r>
                        <a:rPr lang="en-GB" dirty="0"/>
                        <a:t>/     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&amp;     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&lt;=   &lt; or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73050" indent="0"/>
                      <a:r>
                        <a:rPr lang="en-GB" dirty="0"/>
                        <a:t>^    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==  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~=   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55600" indent="0"/>
                      <a:r>
                        <a:rPr lang="en-GB" dirty="0"/>
                        <a:t>!=   </a:t>
                      </a:r>
                      <a:r>
                        <a:rPr lang="en-GB" baseline="0" dirty="0"/>
                        <a:t> </a:t>
                      </a:r>
                      <a:r>
                        <a:rPr lang="en-GB" dirty="0"/>
                        <a:t>not</a:t>
                      </a:r>
                      <a:r>
                        <a:rPr lang="en-GB" baseline="0" dirty="0"/>
                        <a:t> equal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67544" y="5013176"/>
            <a:ext cx="8280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+mn-lt"/>
              </a:rPr>
              <a:t>You can combine commands with relational operators or logical operators, e.g. </a:t>
            </a:r>
            <a:r>
              <a:rPr lang="en-GB" sz="2400" dirty="0">
                <a:solidFill>
                  <a:srgbClr val="FFFF00"/>
                </a:solidFill>
                <a:latin typeface="+mn-lt"/>
              </a:rPr>
              <a:t>drop if age &gt;=30 </a:t>
            </a:r>
            <a:r>
              <a:rPr lang="en-GB" sz="2400" dirty="0">
                <a:solidFill>
                  <a:schemeClr val="bg1"/>
                </a:solidFill>
                <a:latin typeface="+mn-lt"/>
              </a:rPr>
              <a:t>or </a:t>
            </a:r>
            <a:r>
              <a:rPr lang="en-GB" sz="2400" dirty="0">
                <a:solidFill>
                  <a:srgbClr val="FFFF00"/>
                </a:solidFill>
                <a:latin typeface="+mn-lt"/>
              </a:rPr>
              <a:t>count if sex ==1 </a:t>
            </a:r>
          </a:p>
        </p:txBody>
      </p:sp>
    </p:spTree>
    <p:extLst>
      <p:ext uri="{BB962C8B-B14F-4D97-AF65-F5344CB8AC3E}">
        <p14:creationId xmlns:p14="http://schemas.microsoft.com/office/powerpoint/2010/main" val="35957035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ways to re-run and stop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709120"/>
          </a:xfrm>
        </p:spPr>
        <p:txBody>
          <a:bodyPr/>
          <a:lstStyle/>
          <a:p>
            <a:pPr marL="0" indent="0">
              <a:buNone/>
            </a:pPr>
            <a:r>
              <a:rPr lang="en-GB" sz="2800" dirty="0"/>
              <a:t>to rerun a command executed from command window: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400" dirty="0"/>
              <a:t>click on previous command in review window to bring it back to the command window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400" dirty="0"/>
              <a:t>or double click it to execute immediately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2800" dirty="0"/>
              <a:t>If using a do file, it is easier just to re-­execute the commands from the do-­file editor</a:t>
            </a:r>
          </a:p>
          <a:p>
            <a:pPr marL="0" indent="0">
              <a:buNone/>
            </a:pPr>
            <a:endParaRPr lang="en-GB" sz="1600" dirty="0"/>
          </a:p>
          <a:p>
            <a:pPr marL="0" indent="0">
              <a:buNone/>
            </a:pPr>
            <a:r>
              <a:rPr lang="en-GB" sz="2800" dirty="0"/>
              <a:t>An executed command can be stopped by clicking the stop button:</a:t>
            </a: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5517232"/>
            <a:ext cx="51435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843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388" y="235727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to open Stata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1946"/>
            <a:ext cx="8568952" cy="5173083"/>
          </a:xfrm>
        </p:spPr>
        <p:txBody>
          <a:bodyPr/>
          <a:lstStyle/>
          <a:p>
            <a:pPr marL="342900" lvl="1" indent="-342900">
              <a:buFont typeface="Wingdings" panose="05000000000000000000" pitchFamily="2" charset="2"/>
              <a:buChar char="v"/>
            </a:pPr>
            <a:r>
              <a:rPr lang="en-GB" sz="3200" dirty="0">
                <a:solidFill>
                  <a:srgbClr val="FFFF00"/>
                </a:solidFill>
              </a:rPr>
              <a:t>Applications\Stata15 </a:t>
            </a:r>
            <a:r>
              <a:rPr lang="en-GB" sz="3200" dirty="0"/>
              <a:t> </a:t>
            </a:r>
          </a:p>
          <a:p>
            <a:pPr marL="400050" lvl="2" indent="0">
              <a:buNone/>
            </a:pPr>
            <a:r>
              <a:rPr lang="en-GB" sz="2800" dirty="0"/>
              <a:t>	double click the </a:t>
            </a:r>
            <a:r>
              <a:rPr lang="en-GB" sz="2800" dirty="0">
                <a:solidFill>
                  <a:srgbClr val="FFC000"/>
                </a:solidFill>
              </a:rPr>
              <a:t>Stata.exe </a:t>
            </a:r>
            <a:r>
              <a:rPr lang="en-GB" sz="2800" dirty="0"/>
              <a:t>file</a:t>
            </a:r>
          </a:p>
          <a:p>
            <a:pPr marL="400050" lvl="2" indent="0">
              <a:buNone/>
            </a:pPr>
            <a:endParaRPr lang="en-GB" sz="2800" dirty="0"/>
          </a:p>
          <a:p>
            <a:pPr marL="400050" lvl="2" indent="0">
              <a:buNone/>
            </a:pPr>
            <a:endParaRPr lang="en-GB" sz="2800" dirty="0"/>
          </a:p>
          <a:p>
            <a:pPr marL="400050" lvl="2" indent="0">
              <a:buNone/>
            </a:pPr>
            <a:endParaRPr lang="en-GB" sz="2800" dirty="0"/>
          </a:p>
          <a:p>
            <a:pPr marL="400050" lvl="2" indent="0">
              <a:buNone/>
            </a:pPr>
            <a:endParaRPr lang="en-GB" sz="2800" dirty="0">
              <a:solidFill>
                <a:srgbClr val="FFFF00"/>
              </a:solidFill>
            </a:endParaRPr>
          </a:p>
          <a:p>
            <a:pPr marL="400050" lvl="2" indent="0">
              <a:buNone/>
            </a:pPr>
            <a:endParaRPr lang="en-GB" sz="2800" dirty="0">
              <a:solidFill>
                <a:srgbClr val="FFFF00"/>
              </a:solidFill>
            </a:endParaRPr>
          </a:p>
          <a:p>
            <a:pPr marL="400050" lvl="2" indent="0">
              <a:buNone/>
            </a:pPr>
            <a:endParaRPr lang="en-GB" sz="2800" dirty="0">
              <a:solidFill>
                <a:srgbClr val="FFFF00"/>
              </a:solidFill>
            </a:endParaRPr>
          </a:p>
          <a:p>
            <a:pPr marL="0" lvl="2" indent="0">
              <a:buNone/>
            </a:pPr>
            <a:r>
              <a:rPr lang="en-GB" sz="2800" dirty="0"/>
              <a:t>… or create a shortcut item of the </a:t>
            </a:r>
            <a:r>
              <a:rPr lang="en-GB" sz="2800" dirty="0">
                <a:solidFill>
                  <a:srgbClr val="FFC000"/>
                </a:solidFill>
              </a:rPr>
              <a:t>Stata.exe </a:t>
            </a:r>
            <a:r>
              <a:rPr lang="en-GB" sz="2800" dirty="0"/>
              <a:t>file on your desktop using standard Windows procedure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F21246-9289-4D29-9F9C-CCCDE1C44B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923" t="7759" r="47023" b="85722"/>
          <a:stretch/>
        </p:blipFill>
        <p:spPr>
          <a:xfrm>
            <a:off x="3347864" y="3068960"/>
            <a:ext cx="1224136" cy="1407757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9272B94-7DD1-4DAF-9FD1-1ABBD8D2A73D}"/>
              </a:ext>
            </a:extLst>
          </p:cNvPr>
          <p:cNvGrpSpPr/>
          <p:nvPr/>
        </p:nvGrpSpPr>
        <p:grpSpPr>
          <a:xfrm>
            <a:off x="5652120" y="1010313"/>
            <a:ext cx="3168352" cy="4523417"/>
            <a:chOff x="5652120" y="1010313"/>
            <a:chExt cx="3168352" cy="452341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42A3D51-9251-4E48-B44E-014C27C52B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3083" t="38726" r="46480" b="8719"/>
            <a:stretch/>
          </p:blipFill>
          <p:spPr>
            <a:xfrm>
              <a:off x="6444208" y="1196752"/>
              <a:ext cx="2376264" cy="4336978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BCE32FC-1699-4417-A903-961C223488D5}"/>
                </a:ext>
              </a:extLst>
            </p:cNvPr>
            <p:cNvCxnSpPr/>
            <p:nvPr/>
          </p:nvCxnSpPr>
          <p:spPr>
            <a:xfrm>
              <a:off x="5652120" y="4653136"/>
              <a:ext cx="792088" cy="648072"/>
            </a:xfrm>
            <a:prstGeom prst="straightConnector1">
              <a:avLst/>
            </a:prstGeom>
            <a:ln w="5715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9FF9B97-C65C-4F9B-BBA0-879187CB98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40352" y="1010313"/>
              <a:ext cx="750912" cy="648072"/>
            </a:xfrm>
            <a:prstGeom prst="straightConnector1">
              <a:avLst/>
            </a:prstGeom>
            <a:ln w="5715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4254419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solidFill>
                  <a:srgbClr val="FFFF00"/>
                </a:solidFill>
                <a:effectLst/>
              </a:rPr>
              <a:t>Give it a go…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797852"/>
            <a:ext cx="84352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GB" sz="3200" dirty="0">
                <a:solidFill>
                  <a:schemeClr val="bg1"/>
                </a:solidFill>
                <a:latin typeface="+mn-lt"/>
              </a:rPr>
              <a:t>what proportion of boys have a mental health problem (</a:t>
            </a:r>
            <a:r>
              <a:rPr lang="en-GB" sz="3200" dirty="0" err="1">
                <a:solidFill>
                  <a:schemeClr val="bg1"/>
                </a:solidFill>
                <a:latin typeface="+mn-lt"/>
              </a:rPr>
              <a:t>mhp</a:t>
            </a:r>
            <a:r>
              <a:rPr lang="en-GB" sz="3200" dirty="0">
                <a:solidFill>
                  <a:schemeClr val="bg1"/>
                </a:solidFill>
                <a:latin typeface="+mn-lt"/>
              </a:rPr>
              <a:t>) at school 7?</a:t>
            </a:r>
            <a:endParaRPr lang="en-GB" sz="3200" dirty="0">
              <a:solidFill>
                <a:srgbClr val="FFFF00"/>
              </a:solidFill>
            </a:endParaRPr>
          </a:p>
          <a:p>
            <a:pPr marL="0" lvl="1"/>
            <a:endParaRPr lang="en-GB" sz="3200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3533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Time-keeping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66890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83264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sz="6600" dirty="0">
                <a:solidFill>
                  <a:srgbClr val="FFFF00"/>
                </a:solidFill>
              </a:rPr>
              <a:t>Basic Data Management</a:t>
            </a:r>
          </a:p>
        </p:txBody>
      </p:sp>
    </p:spTree>
    <p:extLst>
      <p:ext uri="{BB962C8B-B14F-4D97-AF65-F5344CB8AC3E}">
        <p14:creationId xmlns:p14="http://schemas.microsoft.com/office/powerpoint/2010/main" val="256731472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dropping and keeping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get rid of a variable:</a:t>
            </a:r>
          </a:p>
          <a:p>
            <a:pPr marL="0" indent="0">
              <a:buNone/>
            </a:pPr>
            <a:r>
              <a:rPr lang="en-GB" dirty="0"/>
              <a:t>		</a:t>
            </a:r>
            <a:r>
              <a:rPr lang="en-GB" dirty="0">
                <a:solidFill>
                  <a:srgbClr val="FFFF00"/>
                </a:solidFill>
              </a:rPr>
              <a:t>drop </a:t>
            </a:r>
            <a:r>
              <a:rPr lang="en-GB" i="1" dirty="0" err="1">
                <a:solidFill>
                  <a:srgbClr val="FFFF00"/>
                </a:solidFill>
              </a:rPr>
              <a:t>varname</a:t>
            </a:r>
            <a:endParaRPr lang="en-GB" i="1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GB" sz="1050" i="1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GB" sz="2800" dirty="0"/>
              <a:t>you can also use the drop function to drop specific observations, e.g., </a:t>
            </a:r>
            <a:r>
              <a:rPr lang="en-GB" sz="2800" dirty="0">
                <a:solidFill>
                  <a:srgbClr val="FFFF00"/>
                </a:solidFill>
              </a:rPr>
              <a:t>drop if missing(sex)</a:t>
            </a:r>
          </a:p>
          <a:p>
            <a:endParaRPr lang="en-GB" sz="1600" dirty="0"/>
          </a:p>
          <a:p>
            <a:r>
              <a:rPr lang="en-GB" dirty="0"/>
              <a:t>to keep only one or two variables:</a:t>
            </a:r>
          </a:p>
          <a:p>
            <a:pPr marL="457200" lvl="1" indent="0">
              <a:buNone/>
            </a:pPr>
            <a:r>
              <a:rPr lang="en-GB" dirty="0"/>
              <a:t>		</a:t>
            </a:r>
            <a:r>
              <a:rPr lang="en-GB" dirty="0">
                <a:solidFill>
                  <a:srgbClr val="FFFF00"/>
                </a:solidFill>
              </a:rPr>
              <a:t>keep </a:t>
            </a:r>
            <a:r>
              <a:rPr lang="en-GB" i="1" dirty="0">
                <a:solidFill>
                  <a:srgbClr val="FFFF00"/>
                </a:solidFill>
              </a:rPr>
              <a:t>varname1 varname2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475656" y="5229200"/>
            <a:ext cx="7488832" cy="13681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	Dropped variables </a:t>
            </a:r>
            <a:r>
              <a:rPr lang="en-GB" sz="2000" b="1" dirty="0"/>
              <a:t>cannot</a:t>
            </a:r>
            <a:r>
              <a:rPr lang="en-GB" sz="2000" dirty="0"/>
              <a:t> be retrieved. It is a good idea to preserve data before dropping any variables by (a) saving dataset with a new filename (e.g., v2), or (b) typing </a:t>
            </a:r>
            <a:r>
              <a:rPr lang="en-GB" sz="2000" dirty="0">
                <a:solidFill>
                  <a:srgbClr val="FFFF00"/>
                </a:solidFill>
              </a:rPr>
              <a:t>preserve </a:t>
            </a:r>
            <a:r>
              <a:rPr lang="en-GB" sz="2000" dirty="0">
                <a:solidFill>
                  <a:schemeClr val="bg1"/>
                </a:solidFill>
              </a:rPr>
              <a:t>- this way </a:t>
            </a:r>
            <a:r>
              <a:rPr lang="en-GB" sz="2000" dirty="0"/>
              <a:t>if you’ve made a mistake you can go back by typing </a:t>
            </a:r>
            <a:r>
              <a:rPr lang="en-GB" sz="2000" dirty="0">
                <a:solidFill>
                  <a:srgbClr val="FFFF00"/>
                </a:solidFill>
              </a:rPr>
              <a:t>restore.</a:t>
            </a:r>
          </a:p>
        </p:txBody>
      </p:sp>
      <p:pic>
        <p:nvPicPr>
          <p:cNvPr id="5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41168"/>
            <a:ext cx="1977776" cy="1758023"/>
          </a:xfrm>
          <a:prstGeom prst="flowChartExtra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443480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organising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484784"/>
            <a:ext cx="8435280" cy="482453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(1) to </a:t>
            </a:r>
            <a:r>
              <a:rPr lang="en-GB" b="1" dirty="0"/>
              <a:t>rename</a:t>
            </a:r>
            <a:r>
              <a:rPr lang="en-GB" dirty="0"/>
              <a:t> a variable: 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FF00"/>
                </a:solidFill>
              </a:rPr>
              <a:t>		rename ethnic ethnicity</a:t>
            </a:r>
          </a:p>
          <a:p>
            <a:pPr lvl="1"/>
            <a:endParaRPr lang="en-GB" sz="1400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GB" dirty="0"/>
              <a:t>(2) to </a:t>
            </a:r>
            <a:r>
              <a:rPr lang="en-GB" b="1" dirty="0"/>
              <a:t>recode</a:t>
            </a:r>
            <a:r>
              <a:rPr lang="en-GB" dirty="0"/>
              <a:t> values of a variable:</a:t>
            </a:r>
          </a:p>
          <a:p>
            <a:pPr marL="457200" lvl="1" indent="0">
              <a:buNone/>
            </a:pPr>
            <a:r>
              <a:rPr lang="en-GB" dirty="0"/>
              <a:t>e.g., if sex is coded 1=male and 2=female, and you wanted to change the coding to 0 and 1, type: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FF00"/>
                </a:solidFill>
              </a:rPr>
              <a:t>		recode sex (1=0) (2=1)</a:t>
            </a:r>
          </a:p>
          <a:p>
            <a:pPr marL="457200" lvl="1" indent="0">
              <a:buNone/>
            </a:pPr>
            <a:endParaRPr lang="en-GB" sz="1000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r>
              <a:rPr lang="en-GB" dirty="0"/>
              <a:t>if you wanted to recode missing values of age to 99:</a:t>
            </a:r>
          </a:p>
          <a:p>
            <a:pPr marL="457200" lvl="1" indent="0">
              <a:buNone/>
            </a:pPr>
            <a:r>
              <a:rPr lang="en-GB" dirty="0"/>
              <a:t>		</a:t>
            </a:r>
            <a:r>
              <a:rPr lang="en-GB" dirty="0">
                <a:solidFill>
                  <a:srgbClr val="FFFF00"/>
                </a:solidFill>
              </a:rPr>
              <a:t>recode age (.=99)</a:t>
            </a:r>
          </a:p>
        </p:txBody>
      </p:sp>
    </p:spTree>
    <p:extLst>
      <p:ext uri="{BB962C8B-B14F-4D97-AF65-F5344CB8AC3E}">
        <p14:creationId xmlns:p14="http://schemas.microsoft.com/office/powerpoint/2010/main" val="25636923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3278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creating new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70912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(3) to generate a new variable:</a:t>
            </a:r>
          </a:p>
          <a:p>
            <a:pPr marL="0" indent="0">
              <a:buNone/>
            </a:pPr>
            <a:r>
              <a:rPr lang="en-GB" sz="2400" dirty="0"/>
              <a:t>e.g.,  create a new variable called age, which equals 11 for everyone in school year 7</a:t>
            </a:r>
          </a:p>
          <a:p>
            <a:pPr marL="0" indent="0">
              <a:buNone/>
            </a:pPr>
            <a:r>
              <a:rPr lang="en-GB" dirty="0">
                <a:solidFill>
                  <a:srgbClr val="FFFF00"/>
                </a:solidFill>
              </a:rPr>
              <a:t>	</a:t>
            </a:r>
            <a:r>
              <a:rPr lang="en-GB" u="sng" dirty="0">
                <a:solidFill>
                  <a:srgbClr val="FFFF00"/>
                </a:solidFill>
              </a:rPr>
              <a:t>gen</a:t>
            </a:r>
            <a:r>
              <a:rPr lang="en-GB" dirty="0">
                <a:solidFill>
                  <a:srgbClr val="FFFF00"/>
                </a:solidFill>
              </a:rPr>
              <a:t>erate age = 11 if </a:t>
            </a:r>
            <a:r>
              <a:rPr lang="en-GB" dirty="0" err="1">
                <a:solidFill>
                  <a:srgbClr val="FFFF00"/>
                </a:solidFill>
              </a:rPr>
              <a:t>yrgrp</a:t>
            </a:r>
            <a:r>
              <a:rPr lang="en-GB" dirty="0">
                <a:solidFill>
                  <a:srgbClr val="FFFF00"/>
                </a:solidFill>
              </a:rPr>
              <a:t>==7</a:t>
            </a:r>
          </a:p>
          <a:p>
            <a:pPr marL="0" indent="0">
              <a:buNone/>
            </a:pPr>
            <a:endParaRPr lang="en-GB" sz="1200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GB" dirty="0"/>
              <a:t>(4) to create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/>
              <a:t>variables based on summary statistics:</a:t>
            </a:r>
          </a:p>
          <a:p>
            <a:pPr marL="0" indent="0">
              <a:buNone/>
            </a:pPr>
            <a:r>
              <a:rPr lang="en-GB" sz="2400" dirty="0"/>
              <a:t>e.g.,  create a new variable called </a:t>
            </a:r>
            <a:r>
              <a:rPr lang="en-GB" sz="2400" dirty="0" err="1"/>
              <a:t>meansdq</a:t>
            </a:r>
            <a:r>
              <a:rPr lang="en-GB" sz="2400" dirty="0"/>
              <a:t>, which contains the </a:t>
            </a:r>
            <a:r>
              <a:rPr lang="en-GB" sz="2400" dirty="0" err="1"/>
              <a:t>sdq</a:t>
            </a:r>
            <a:r>
              <a:rPr lang="en-GB" sz="2400" dirty="0"/>
              <a:t> sample mean</a:t>
            </a:r>
            <a:r>
              <a:rPr lang="en-GB" dirty="0">
                <a:solidFill>
                  <a:srgbClr val="FFFF00"/>
                </a:solidFill>
              </a:rPr>
              <a:t>	</a:t>
            </a:r>
          </a:p>
          <a:p>
            <a:pPr marL="0" indent="0">
              <a:buNone/>
            </a:pPr>
            <a:r>
              <a:rPr lang="en-GB" dirty="0">
                <a:solidFill>
                  <a:srgbClr val="FFFF00"/>
                </a:solidFill>
              </a:rPr>
              <a:t>	</a:t>
            </a:r>
            <a:r>
              <a:rPr lang="en-GB" dirty="0" err="1">
                <a:solidFill>
                  <a:srgbClr val="FFFF00"/>
                </a:solidFill>
              </a:rPr>
              <a:t>egen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 err="1">
                <a:solidFill>
                  <a:srgbClr val="FFFF00"/>
                </a:solidFill>
              </a:rPr>
              <a:t>meansdq</a:t>
            </a:r>
            <a:r>
              <a:rPr lang="en-GB" dirty="0">
                <a:solidFill>
                  <a:srgbClr val="FFFF00"/>
                </a:solidFill>
              </a:rPr>
              <a:t> = mean(</a:t>
            </a:r>
            <a:r>
              <a:rPr lang="en-GB" dirty="0" err="1">
                <a:solidFill>
                  <a:srgbClr val="FFFF00"/>
                </a:solidFill>
              </a:rPr>
              <a:t>sdq</a:t>
            </a:r>
            <a:r>
              <a:rPr lang="en-GB" dirty="0">
                <a:solidFill>
                  <a:srgbClr val="FFFF00"/>
                </a:solidFill>
              </a:rPr>
              <a:t>)</a:t>
            </a:r>
          </a:p>
          <a:p>
            <a:pPr marL="0" indent="0">
              <a:buNone/>
            </a:pPr>
            <a:endParaRPr lang="en-GB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97988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organising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484784"/>
            <a:ext cx="8435280" cy="482453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(5) to replace values of an existing variable</a:t>
            </a:r>
          </a:p>
          <a:p>
            <a:pPr marL="0" indent="0">
              <a:buNone/>
            </a:pPr>
            <a:r>
              <a:rPr lang="en-GB" dirty="0">
                <a:solidFill>
                  <a:srgbClr val="FFFF00"/>
                </a:solidFill>
              </a:rPr>
              <a:t>	replace age = 12 if </a:t>
            </a:r>
            <a:r>
              <a:rPr lang="en-GB" dirty="0" err="1">
                <a:solidFill>
                  <a:srgbClr val="FFFF00"/>
                </a:solidFill>
              </a:rPr>
              <a:t>yrgrp</a:t>
            </a:r>
            <a:r>
              <a:rPr lang="en-GB" dirty="0">
                <a:solidFill>
                  <a:srgbClr val="FFFF00"/>
                </a:solidFill>
              </a:rPr>
              <a:t>==8 </a:t>
            </a:r>
          </a:p>
          <a:p>
            <a:pPr marL="0" indent="0">
              <a:buNone/>
            </a:pPr>
            <a:endParaRPr lang="en-GB" dirty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FFFF00"/>
              </a:solidFill>
            </a:endParaRPr>
          </a:p>
          <a:p>
            <a:pPr marL="457200" lvl="1" indent="0">
              <a:buNone/>
            </a:pPr>
            <a:endParaRPr lang="en-GB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830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Exercise 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4784"/>
            <a:ext cx="8507288" cy="4824536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en-GB" sz="2600" dirty="0"/>
              <a:t>Open the </a:t>
            </a:r>
            <a:r>
              <a:rPr lang="en-GB" sz="2600" dirty="0" err="1"/>
              <a:t>reach.dta</a:t>
            </a:r>
            <a:r>
              <a:rPr lang="en-GB" sz="2600" dirty="0"/>
              <a:t> database, if not already open</a:t>
            </a:r>
          </a:p>
          <a:p>
            <a:pPr marL="514350" indent="-514350">
              <a:buFont typeface="+mj-lt"/>
              <a:buAutoNum type="arabicParenR"/>
            </a:pPr>
            <a:r>
              <a:rPr lang="en-GB" sz="2600" dirty="0"/>
              <a:t>Recode all missing values of </a:t>
            </a:r>
            <a:r>
              <a:rPr lang="en-GB" sz="2600" dirty="0" err="1"/>
              <a:t>fsm</a:t>
            </a:r>
            <a:r>
              <a:rPr lang="en-GB" sz="2600" dirty="0"/>
              <a:t> to a new value, 99</a:t>
            </a:r>
          </a:p>
          <a:p>
            <a:pPr marL="514350" indent="-514350">
              <a:buFont typeface="+mj-lt"/>
              <a:buAutoNum type="arabicParenR"/>
            </a:pPr>
            <a:r>
              <a:rPr lang="en-GB" sz="2600" dirty="0"/>
              <a:t>After you’ve made sure you can retrieve data (e.g., save as new filename), drop the </a:t>
            </a:r>
            <a:r>
              <a:rPr lang="en-GB" sz="2600" dirty="0" err="1"/>
              <a:t>mhp</a:t>
            </a:r>
            <a:r>
              <a:rPr lang="en-GB" sz="2600" dirty="0"/>
              <a:t> variable</a:t>
            </a:r>
          </a:p>
          <a:p>
            <a:pPr marL="514350" indent="-514350">
              <a:buFont typeface="+mj-lt"/>
              <a:buAutoNum type="arabicParenR"/>
            </a:pPr>
            <a:r>
              <a:rPr lang="en-GB" sz="2600" dirty="0"/>
              <a:t>Recode the school variable so that those in school 3 are combined with school 7</a:t>
            </a:r>
          </a:p>
          <a:p>
            <a:pPr marL="514350" indent="-514350">
              <a:buFont typeface="+mj-lt"/>
              <a:buAutoNum type="arabicParenR"/>
            </a:pPr>
            <a:r>
              <a:rPr lang="en-GB" sz="2600" dirty="0"/>
              <a:t>You realise you need your </a:t>
            </a:r>
            <a:r>
              <a:rPr lang="en-GB" sz="2600" dirty="0" err="1"/>
              <a:t>mhp</a:t>
            </a:r>
            <a:r>
              <a:rPr lang="en-GB" sz="2600" dirty="0"/>
              <a:t> variable after all, and the recoding of school was a mistake. Return the dataset to the end of step 3.</a:t>
            </a:r>
          </a:p>
        </p:txBody>
      </p:sp>
    </p:spTree>
    <p:extLst>
      <p:ext uri="{BB962C8B-B14F-4D97-AF65-F5344CB8AC3E}">
        <p14:creationId xmlns:p14="http://schemas.microsoft.com/office/powerpoint/2010/main" val="30347654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Time-keeping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39685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labelling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variable names are generally kept short – e.g. </a:t>
            </a:r>
            <a:r>
              <a:rPr lang="en-GB" b="1" dirty="0" err="1"/>
              <a:t>mhp</a:t>
            </a:r>
            <a:r>
              <a:rPr lang="en-GB" dirty="0"/>
              <a:t> for ‘mental health problem’</a:t>
            </a:r>
          </a:p>
          <a:p>
            <a:endParaRPr lang="en-GB" sz="1600" b="1" dirty="0"/>
          </a:p>
          <a:p>
            <a:r>
              <a:rPr lang="en-GB" dirty="0"/>
              <a:t>also common to name a variable with single letters, e.g. y, x1, x2, etc.</a:t>
            </a:r>
          </a:p>
          <a:p>
            <a:endParaRPr lang="en-GB" sz="1600" dirty="0"/>
          </a:p>
          <a:p>
            <a:r>
              <a:rPr lang="en-GB" dirty="0"/>
              <a:t>therefore we need labels…!</a:t>
            </a:r>
          </a:p>
          <a:p>
            <a:pPr lvl="1"/>
            <a:r>
              <a:rPr lang="en-GB" dirty="0"/>
              <a:t>syntax is: </a:t>
            </a:r>
            <a:r>
              <a:rPr lang="en-GB" dirty="0">
                <a:solidFill>
                  <a:srgbClr val="FFFF00"/>
                </a:solidFill>
              </a:rPr>
              <a:t>label variable &lt;</a:t>
            </a:r>
            <a:r>
              <a:rPr lang="en-GB" dirty="0" err="1">
                <a:solidFill>
                  <a:srgbClr val="FFFF00"/>
                </a:solidFill>
              </a:rPr>
              <a:t>varname</a:t>
            </a:r>
            <a:r>
              <a:rPr lang="en-GB" dirty="0">
                <a:solidFill>
                  <a:srgbClr val="FFFF00"/>
                </a:solidFill>
              </a:rPr>
              <a:t>&gt; “&lt;label&gt;”</a:t>
            </a:r>
          </a:p>
          <a:p>
            <a:pPr marL="457200" lvl="1" indent="0">
              <a:buNone/>
            </a:pPr>
            <a:r>
              <a:rPr lang="en-GB" dirty="0"/>
              <a:t>e.g. </a:t>
            </a:r>
            <a:r>
              <a:rPr lang="en-GB" dirty="0">
                <a:solidFill>
                  <a:srgbClr val="FFFF00"/>
                </a:solidFill>
              </a:rPr>
              <a:t>label variable </a:t>
            </a:r>
            <a:r>
              <a:rPr lang="en-GB" dirty="0" err="1">
                <a:solidFill>
                  <a:srgbClr val="FFFF00"/>
                </a:solidFill>
              </a:rPr>
              <a:t>mhp</a:t>
            </a:r>
            <a:r>
              <a:rPr lang="en-GB" dirty="0">
                <a:solidFill>
                  <a:srgbClr val="FFFF00"/>
                </a:solidFill>
              </a:rPr>
              <a:t> “mental health problem”</a:t>
            </a:r>
          </a:p>
        </p:txBody>
      </p:sp>
    </p:spTree>
    <p:extLst>
      <p:ext uri="{BB962C8B-B14F-4D97-AF65-F5344CB8AC3E}">
        <p14:creationId xmlns:p14="http://schemas.microsoft.com/office/powerpoint/2010/main" val="607422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709577E-8FAE-46EB-9433-D75EB6590CAE}"/>
              </a:ext>
            </a:extLst>
          </p:cNvPr>
          <p:cNvGrpSpPr/>
          <p:nvPr/>
        </p:nvGrpSpPr>
        <p:grpSpPr>
          <a:xfrm>
            <a:off x="0" y="1124744"/>
            <a:ext cx="9144000" cy="5427984"/>
            <a:chOff x="0" y="116633"/>
            <a:chExt cx="9144000" cy="561662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22C9040-0B82-44A4-A9EB-89CE6E45B8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179"/>
            <a:stretch/>
          </p:blipFill>
          <p:spPr>
            <a:xfrm>
              <a:off x="0" y="116633"/>
              <a:ext cx="9144000" cy="5616624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2227455" y="4753589"/>
              <a:ext cx="43204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chemeClr val="bg2">
                      <a:lumMod val="50000"/>
                    </a:schemeClr>
                  </a:solidFill>
                  <a:latin typeface="+mn-lt"/>
                </a:rPr>
                <a:t>command window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236296" y="1827252"/>
              <a:ext cx="158417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chemeClr val="bg2">
                      <a:lumMod val="50000"/>
                    </a:schemeClr>
                  </a:solidFill>
                  <a:latin typeface="+mn-lt"/>
                </a:rPr>
                <a:t>variables window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173631" y="2356071"/>
              <a:ext cx="27967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chemeClr val="bg2">
                      <a:lumMod val="50000"/>
                    </a:schemeClr>
                  </a:solidFill>
                  <a:latin typeface="+mn-lt"/>
                </a:rPr>
                <a:t>results window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07504" y="2447891"/>
              <a:ext cx="158417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b="1" dirty="0">
                  <a:solidFill>
                    <a:schemeClr val="bg2">
                      <a:lumMod val="50000"/>
                    </a:schemeClr>
                  </a:solidFill>
                  <a:latin typeface="+mn-lt"/>
                </a:rPr>
                <a:t>review window</a:t>
              </a:r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D1F5DE5E-D871-4709-A62A-D117E42EF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786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interface</a:t>
            </a:r>
          </a:p>
        </p:txBody>
      </p:sp>
    </p:spTree>
    <p:extLst>
      <p:ext uri="{BB962C8B-B14F-4D97-AF65-F5344CB8AC3E}">
        <p14:creationId xmlns:p14="http://schemas.microsoft.com/office/powerpoint/2010/main" val="5979767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labelling values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484784"/>
            <a:ext cx="8229600" cy="4709120"/>
          </a:xfrm>
        </p:spPr>
        <p:txBody>
          <a:bodyPr/>
          <a:lstStyle/>
          <a:p>
            <a:r>
              <a:rPr lang="en-GB" sz="3200" dirty="0"/>
              <a:t>Categorical variables can sometimes be coded with numeric values</a:t>
            </a:r>
          </a:p>
          <a:p>
            <a:pPr lvl="1"/>
            <a:r>
              <a:rPr lang="en-GB" dirty="0"/>
              <a:t>E.g. variable sex is often coded in a binary way, such as 1=male and 2=female</a:t>
            </a:r>
          </a:p>
          <a:p>
            <a:pPr lvl="1"/>
            <a:endParaRPr lang="en-GB" dirty="0"/>
          </a:p>
          <a:p>
            <a:pPr marL="57150" indent="0">
              <a:buNone/>
            </a:pPr>
            <a:r>
              <a:rPr lang="en-GB" dirty="0"/>
              <a:t>If no labels have been added, whenever we list the variable sex, we just see values 1 and 2 (not male and female)</a:t>
            </a:r>
          </a:p>
        </p:txBody>
      </p:sp>
    </p:spTree>
    <p:extLst>
      <p:ext uri="{BB962C8B-B14F-4D97-AF65-F5344CB8AC3E}">
        <p14:creationId xmlns:p14="http://schemas.microsoft.com/office/powerpoint/2010/main" val="71295320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labelling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You can create labels for these data values so the output will display “male” for 1 and “female” for 2, by using a two step process:</a:t>
            </a:r>
          </a:p>
          <a:p>
            <a:pPr marL="0" indent="0">
              <a:buNone/>
            </a:pPr>
            <a:endParaRPr lang="en-GB" sz="2800" dirty="0"/>
          </a:p>
          <a:p>
            <a:pPr marL="0" indent="0">
              <a:buNone/>
            </a:pPr>
            <a:r>
              <a:rPr lang="en-GB" sz="2800" dirty="0"/>
              <a:t>	1. Create labels: </a:t>
            </a:r>
          </a:p>
          <a:p>
            <a:pPr marL="0" indent="0">
              <a:buNone/>
            </a:pPr>
            <a:r>
              <a:rPr lang="en-GB" sz="2800" dirty="0">
                <a:solidFill>
                  <a:srgbClr val="FFFF00"/>
                </a:solidFill>
              </a:rPr>
              <a:t>		</a:t>
            </a:r>
            <a:r>
              <a:rPr lang="it-IT" sz="2800" dirty="0">
                <a:solidFill>
                  <a:srgbClr val="FFFF00"/>
                </a:solidFill>
              </a:rPr>
              <a:t>label define sx  1“male” 2“female”</a:t>
            </a:r>
          </a:p>
          <a:p>
            <a:pPr marL="0" indent="0">
              <a:buNone/>
            </a:pPr>
            <a:endParaRPr lang="en-GB" sz="1800" dirty="0"/>
          </a:p>
          <a:p>
            <a:pPr marL="457200" lvl="1" indent="0">
              <a:buNone/>
            </a:pPr>
            <a:r>
              <a:rPr lang="en-GB" dirty="0"/>
              <a:t>	2. Assign labels to values: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FFFF00"/>
                </a:solidFill>
              </a:rPr>
              <a:t>		label values sex </a:t>
            </a:r>
            <a:r>
              <a:rPr lang="en-GB" dirty="0" err="1">
                <a:solidFill>
                  <a:srgbClr val="FFFF00"/>
                </a:solidFill>
              </a:rPr>
              <a:t>sx</a:t>
            </a:r>
            <a:endParaRPr lang="en-GB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4814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44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Exercise 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400600"/>
          </a:xfrm>
        </p:spPr>
        <p:txBody>
          <a:bodyPr/>
          <a:lstStyle/>
          <a:p>
            <a:pPr marL="457200" indent="-457200">
              <a:buAutoNum type="arabicParenBoth"/>
            </a:pPr>
            <a:r>
              <a:rPr lang="en-GB" sz="2400" dirty="0"/>
              <a:t>open </a:t>
            </a:r>
            <a:r>
              <a:rPr lang="en-GB" sz="2400" dirty="0" err="1"/>
              <a:t>reach.dta</a:t>
            </a:r>
            <a:r>
              <a:rPr lang="en-GB" sz="2400" dirty="0"/>
              <a:t>, if not already open</a:t>
            </a:r>
          </a:p>
          <a:p>
            <a:pPr marL="457200" indent="-457200">
              <a:buAutoNum type="arabicParenBoth"/>
            </a:pPr>
            <a:r>
              <a:rPr lang="en-GB" sz="2400" dirty="0"/>
              <a:t>assign the following labels to the variables</a:t>
            </a:r>
          </a:p>
          <a:p>
            <a:pPr lvl="1"/>
            <a:r>
              <a:rPr lang="en-GB" sz="2400" b="1" dirty="0"/>
              <a:t>sex: </a:t>
            </a:r>
            <a:r>
              <a:rPr lang="en-GB" sz="2400" dirty="0"/>
              <a:t>gender</a:t>
            </a:r>
          </a:p>
          <a:p>
            <a:pPr lvl="1"/>
            <a:r>
              <a:rPr lang="en-GB" sz="2400" b="1" dirty="0" err="1"/>
              <a:t>yrgrp</a:t>
            </a:r>
            <a:r>
              <a:rPr lang="en-GB" sz="2400" b="1" dirty="0"/>
              <a:t>: </a:t>
            </a:r>
            <a:r>
              <a:rPr lang="en-GB" sz="2400" dirty="0"/>
              <a:t>school year group</a:t>
            </a:r>
          </a:p>
          <a:p>
            <a:pPr lvl="1"/>
            <a:r>
              <a:rPr lang="en-GB" sz="2400" b="1" dirty="0" err="1"/>
              <a:t>fsm</a:t>
            </a:r>
            <a:r>
              <a:rPr lang="en-GB" sz="2400" b="1" dirty="0"/>
              <a:t>: </a:t>
            </a:r>
            <a:r>
              <a:rPr lang="en-GB" sz="2400" dirty="0"/>
              <a:t>free school meals </a:t>
            </a:r>
          </a:p>
          <a:p>
            <a:pPr lvl="1"/>
            <a:r>
              <a:rPr lang="en-GB" sz="2400" b="1" dirty="0"/>
              <a:t>ethnic: e</a:t>
            </a:r>
            <a:r>
              <a:rPr lang="en-GB" sz="2400" dirty="0"/>
              <a:t>thnic group</a:t>
            </a:r>
          </a:p>
          <a:p>
            <a:pPr lvl="1"/>
            <a:r>
              <a:rPr lang="en-GB" sz="2400" b="1" dirty="0" err="1"/>
              <a:t>slfhrm</a:t>
            </a:r>
            <a:r>
              <a:rPr lang="en-GB" sz="2400" b="1" dirty="0"/>
              <a:t>: </a:t>
            </a:r>
            <a:r>
              <a:rPr lang="en-GB" sz="2400" dirty="0"/>
              <a:t>lifetime self harm</a:t>
            </a:r>
          </a:p>
          <a:p>
            <a:pPr lvl="1"/>
            <a:r>
              <a:rPr lang="en-GB" sz="2400" b="1" dirty="0" err="1"/>
              <a:t>mhp</a:t>
            </a:r>
            <a:r>
              <a:rPr lang="en-GB" sz="2400" dirty="0"/>
              <a:t>: mental health problem</a:t>
            </a:r>
          </a:p>
          <a:p>
            <a:pPr marL="0" indent="0">
              <a:buNone/>
            </a:pPr>
            <a:r>
              <a:rPr lang="en-GB" sz="2400" dirty="0"/>
              <a:t>(3) assign the following value labels to </a:t>
            </a:r>
            <a:r>
              <a:rPr lang="en-GB" sz="2400" b="1" dirty="0" err="1"/>
              <a:t>fsm</a:t>
            </a:r>
            <a:r>
              <a:rPr lang="en-GB" sz="2400" b="1" dirty="0"/>
              <a:t> </a:t>
            </a:r>
            <a:r>
              <a:rPr lang="en-GB" sz="2400" dirty="0"/>
              <a:t>and </a:t>
            </a:r>
            <a:r>
              <a:rPr lang="en-GB" sz="2400" b="1" dirty="0"/>
              <a:t>sex</a:t>
            </a:r>
            <a:r>
              <a:rPr lang="en-GB" sz="2400" dirty="0"/>
              <a:t>:</a:t>
            </a:r>
          </a:p>
          <a:p>
            <a:pPr lvl="1"/>
            <a:r>
              <a:rPr lang="en-GB" sz="2400" b="1" dirty="0" err="1"/>
              <a:t>fsm</a:t>
            </a:r>
            <a:r>
              <a:rPr lang="en-GB" sz="2400" b="1" dirty="0"/>
              <a:t>: </a:t>
            </a:r>
            <a:r>
              <a:rPr lang="en-GB" sz="2400" dirty="0"/>
              <a:t>0=high SES, 1=low SES</a:t>
            </a:r>
          </a:p>
          <a:p>
            <a:pPr lvl="1"/>
            <a:r>
              <a:rPr lang="en-GB" sz="2400" b="1" dirty="0"/>
              <a:t>sex: </a:t>
            </a:r>
            <a:r>
              <a:rPr lang="en-GB" sz="2400" dirty="0"/>
              <a:t>1=male, 2=female</a:t>
            </a:r>
          </a:p>
          <a:p>
            <a:pPr marL="57150" indent="0">
              <a:buNone/>
            </a:pPr>
            <a:r>
              <a:rPr lang="en-GB" sz="2400" dirty="0"/>
              <a:t>(4) check it worked (</a:t>
            </a:r>
            <a:r>
              <a:rPr lang="en-GB" sz="2400" dirty="0">
                <a:solidFill>
                  <a:srgbClr val="FFFF00"/>
                </a:solidFill>
              </a:rPr>
              <a:t>codebook</a:t>
            </a:r>
            <a:r>
              <a:rPr lang="en-GB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5059353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83264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sz="6600" dirty="0">
                <a:solidFill>
                  <a:srgbClr val="FFFF00"/>
                </a:solidFill>
              </a:rPr>
              <a:t>Getting help /  updating Stata</a:t>
            </a:r>
          </a:p>
        </p:txBody>
      </p:sp>
    </p:spTree>
    <p:extLst>
      <p:ext uri="{BB962C8B-B14F-4D97-AF65-F5344CB8AC3E}">
        <p14:creationId xmlns:p14="http://schemas.microsoft.com/office/powerpoint/2010/main" val="27858874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Stata 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968552"/>
          </a:xfrm>
        </p:spPr>
        <p:txBody>
          <a:bodyPr/>
          <a:lstStyle/>
          <a:p>
            <a:r>
              <a:rPr lang="en-GB" sz="2600" dirty="0"/>
              <a:t>use the help command to open a window with documentation about specific commands (e.g. </a:t>
            </a:r>
            <a:r>
              <a:rPr lang="en-GB" sz="2600" dirty="0">
                <a:solidFill>
                  <a:srgbClr val="FFFF00"/>
                </a:solidFill>
              </a:rPr>
              <a:t>help tabulate</a:t>
            </a:r>
            <a:r>
              <a:rPr lang="en-GB" sz="2600" dirty="0"/>
              <a:t>)</a:t>
            </a:r>
          </a:p>
          <a:p>
            <a:r>
              <a:rPr lang="en-GB" sz="2600" dirty="0"/>
              <a:t>… or via drop-­ menu:</a:t>
            </a:r>
          </a:p>
          <a:p>
            <a:pPr marL="457200" lvl="1" indent="0">
              <a:buNone/>
            </a:pPr>
            <a:r>
              <a:rPr lang="en-GB" sz="2200" dirty="0">
                <a:solidFill>
                  <a:srgbClr val="FFC000"/>
                </a:solidFill>
              </a:rPr>
              <a:t>Help →Contents</a:t>
            </a:r>
            <a:r>
              <a:rPr lang="en-GB" sz="2200" dirty="0"/>
              <a:t>…</a:t>
            </a:r>
            <a:r>
              <a:rPr lang="en-GB" sz="2200" dirty="0">
                <a:solidFill>
                  <a:srgbClr val="FFC000"/>
                </a:solidFill>
              </a:rPr>
              <a:t> </a:t>
            </a:r>
            <a:r>
              <a:rPr lang="en-GB" sz="2200" dirty="0"/>
              <a:t>for a list of Stata commands </a:t>
            </a:r>
          </a:p>
          <a:p>
            <a:pPr marL="457200" lvl="1" indent="0">
              <a:buNone/>
            </a:pPr>
            <a:r>
              <a:rPr lang="en-GB" sz="2200" dirty="0">
                <a:solidFill>
                  <a:srgbClr val="FFC000"/>
                </a:solidFill>
              </a:rPr>
              <a:t>Help →Search</a:t>
            </a:r>
            <a:r>
              <a:rPr lang="en-GB" sz="2200" dirty="0"/>
              <a:t>… for a keyword search.</a:t>
            </a:r>
          </a:p>
          <a:p>
            <a:pPr marL="457200" lvl="1" indent="0">
              <a:buNone/>
            </a:pPr>
            <a:r>
              <a:rPr lang="en-GB" sz="2200" dirty="0">
                <a:solidFill>
                  <a:srgbClr val="FFC000"/>
                </a:solidFill>
              </a:rPr>
              <a:t>Help →Stata Command</a:t>
            </a:r>
            <a:r>
              <a:rPr lang="en-GB" sz="2200" dirty="0"/>
              <a:t>…to search for specific Stata commands.</a:t>
            </a:r>
          </a:p>
          <a:p>
            <a:endParaRPr lang="en-GB" sz="2600" dirty="0"/>
          </a:p>
          <a:p>
            <a:r>
              <a:rPr lang="en-GB" sz="2600" dirty="0"/>
              <a:t>if you are connected to the Internet and running Stata, when conducting a search you are searching both the Stata software and the Stata website</a:t>
            </a:r>
          </a:p>
        </p:txBody>
      </p:sp>
    </p:spTree>
    <p:extLst>
      <p:ext uri="{BB962C8B-B14F-4D97-AF65-F5344CB8AC3E}">
        <p14:creationId xmlns:p14="http://schemas.microsoft.com/office/powerpoint/2010/main" val="203434382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update / add-on 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can update the software to make sure it’s running the latest version by typing </a:t>
            </a:r>
            <a:r>
              <a:rPr lang="en-GB" dirty="0">
                <a:solidFill>
                  <a:srgbClr val="FFFF00"/>
                </a:solidFill>
              </a:rPr>
              <a:t>update all</a:t>
            </a:r>
          </a:p>
          <a:p>
            <a:endParaRPr lang="en-GB" dirty="0"/>
          </a:p>
          <a:p>
            <a:r>
              <a:rPr lang="en-GB" dirty="0"/>
              <a:t>add-­on packages can be downloaded (not so easy on university computers), e.g., typing </a:t>
            </a:r>
            <a:r>
              <a:rPr lang="en-GB" dirty="0" err="1">
                <a:solidFill>
                  <a:srgbClr val="FFFF00"/>
                </a:solidFill>
              </a:rPr>
              <a:t>ssc</a:t>
            </a:r>
            <a:r>
              <a:rPr lang="en-GB" dirty="0">
                <a:solidFill>
                  <a:srgbClr val="FFFF00"/>
                </a:solidFill>
              </a:rPr>
              <a:t> install </a:t>
            </a:r>
            <a:r>
              <a:rPr lang="en-GB" dirty="0" err="1">
                <a:solidFill>
                  <a:srgbClr val="FFFF00"/>
                </a:solidFill>
              </a:rPr>
              <a:t>mdesc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/>
              <a:t>will install the package </a:t>
            </a:r>
            <a:r>
              <a:rPr lang="en-GB" dirty="0" err="1"/>
              <a:t>mdesc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864846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144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Exercise 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435280" cy="5040560"/>
          </a:xfrm>
        </p:spPr>
        <p:txBody>
          <a:bodyPr/>
          <a:lstStyle/>
          <a:p>
            <a:pPr marL="0" indent="0">
              <a:buNone/>
            </a:pPr>
            <a:r>
              <a:rPr lang="en-GB" sz="2400" dirty="0"/>
              <a:t>Using </a:t>
            </a:r>
            <a:r>
              <a:rPr lang="en-GB" sz="2400" dirty="0" err="1"/>
              <a:t>reach.dta</a:t>
            </a:r>
            <a:r>
              <a:rPr lang="en-GB" sz="2400" dirty="0"/>
              <a:t>, answer the following questions: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(hint: </a:t>
            </a:r>
            <a:r>
              <a:rPr lang="en-GB" sz="2400" dirty="0">
                <a:solidFill>
                  <a:srgbClr val="FFFF00"/>
                </a:solidFill>
              </a:rPr>
              <a:t>tabulate</a:t>
            </a:r>
            <a:r>
              <a:rPr lang="en-GB" sz="2400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How many boys are in the dataset?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What percentage of participants have self harmed?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What percentage of boys have self harmed?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What percentage of girls have mental health problems?</a:t>
            </a:r>
          </a:p>
          <a:p>
            <a:endParaRPr lang="en-GB" sz="2400" dirty="0"/>
          </a:p>
          <a:p>
            <a:pPr marL="0" indent="0">
              <a:buNone/>
            </a:pPr>
            <a:r>
              <a:rPr lang="en-GB" sz="2400" dirty="0"/>
              <a:t>(hint: </a:t>
            </a:r>
            <a:r>
              <a:rPr lang="en-GB" sz="2400" dirty="0">
                <a:solidFill>
                  <a:srgbClr val="FFFF00"/>
                </a:solidFill>
              </a:rPr>
              <a:t>summarize</a:t>
            </a:r>
            <a:r>
              <a:rPr lang="en-GB" sz="2400" dirty="0"/>
              <a:t>)</a:t>
            </a:r>
          </a:p>
          <a:p>
            <a:pPr marL="0" indent="0">
              <a:buNone/>
            </a:pPr>
            <a:r>
              <a:rPr lang="en-GB" sz="2400" dirty="0"/>
              <a:t>5. What is the mean mental health difficulties score?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6267265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83264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GB" sz="6600" dirty="0">
                <a:solidFill>
                  <a:srgbClr val="FFFF00"/>
                </a:solidFill>
              </a:rPr>
              <a:t>(extension practical)</a:t>
            </a:r>
          </a:p>
        </p:txBody>
      </p:sp>
    </p:spTree>
    <p:extLst>
      <p:ext uri="{BB962C8B-B14F-4D97-AF65-F5344CB8AC3E}">
        <p14:creationId xmlns:p14="http://schemas.microsoft.com/office/powerpoint/2010/main" val="970260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1D5EF9F6-2C27-416D-9A9E-FD73A9F0AC9C}"/>
              </a:ext>
            </a:extLst>
          </p:cNvPr>
          <p:cNvGrpSpPr/>
          <p:nvPr/>
        </p:nvGrpSpPr>
        <p:grpSpPr>
          <a:xfrm>
            <a:off x="-22426" y="688737"/>
            <a:ext cx="9144000" cy="5652922"/>
            <a:chOff x="-22426" y="735232"/>
            <a:chExt cx="9144000" cy="565292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22C9040-0B82-44A4-A9EB-89CE6E45B8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-1" r="57875" b="66037"/>
            <a:stretch/>
          </p:blipFill>
          <p:spPr>
            <a:xfrm>
              <a:off x="-22426" y="1772816"/>
              <a:ext cx="9144000" cy="4615338"/>
            </a:xfrm>
            <a:prstGeom prst="rect">
              <a:avLst/>
            </a:prstGeom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EB3EBD7-3FFC-482A-B004-B14A3AE5F3A4}"/>
                </a:ext>
              </a:extLst>
            </p:cNvPr>
            <p:cNvGrpSpPr/>
            <p:nvPr/>
          </p:nvGrpSpPr>
          <p:grpSpPr>
            <a:xfrm>
              <a:off x="22426" y="735232"/>
              <a:ext cx="7213870" cy="1957031"/>
              <a:chOff x="22426" y="735232"/>
              <a:chExt cx="7213870" cy="1957031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F7156B10-061C-4150-9781-CD2117C86692}"/>
                  </a:ext>
                </a:extLst>
              </p:cNvPr>
              <p:cNvSpPr/>
              <p:nvPr/>
            </p:nvSpPr>
            <p:spPr>
              <a:xfrm>
                <a:off x="22426" y="2116199"/>
                <a:ext cx="6565798" cy="576064"/>
              </a:xfrm>
              <a:prstGeom prst="ellipse">
                <a:avLst/>
              </a:prstGeom>
              <a:noFill/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7F0F1C0-D432-4ACE-BB08-130375256570}"/>
                  </a:ext>
                </a:extLst>
              </p:cNvPr>
              <p:cNvSpPr txBox="1"/>
              <p:nvPr/>
            </p:nvSpPr>
            <p:spPr>
              <a:xfrm>
                <a:off x="3635896" y="735232"/>
                <a:ext cx="36004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800" b="1" dirty="0">
                    <a:solidFill>
                      <a:srgbClr val="FFC000"/>
                    </a:solidFill>
                  </a:rPr>
                  <a:t>drop down menus</a:t>
                </a:r>
              </a:p>
            </p:txBody>
          </p:sp>
        </p:grp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D542444-C14F-4FC9-8CA4-B859093E68D7}"/>
              </a:ext>
            </a:extLst>
          </p:cNvPr>
          <p:cNvCxnSpPr>
            <a:cxnSpLocks/>
          </p:cNvCxnSpPr>
          <p:nvPr/>
        </p:nvCxnSpPr>
        <p:spPr>
          <a:xfrm flipH="1">
            <a:off x="4277179" y="1159113"/>
            <a:ext cx="589642" cy="910591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543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1D5EF9F6-2C27-416D-9A9E-FD73A9F0AC9C}"/>
              </a:ext>
            </a:extLst>
          </p:cNvPr>
          <p:cNvGrpSpPr/>
          <p:nvPr/>
        </p:nvGrpSpPr>
        <p:grpSpPr>
          <a:xfrm>
            <a:off x="-22426" y="215642"/>
            <a:ext cx="9144000" cy="6172512"/>
            <a:chOff x="-22426" y="215642"/>
            <a:chExt cx="9144000" cy="617251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22C9040-0B82-44A4-A9EB-89CE6E45B8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-1" r="57875" b="66037"/>
            <a:stretch/>
          </p:blipFill>
          <p:spPr>
            <a:xfrm>
              <a:off x="-22426" y="1772816"/>
              <a:ext cx="9144000" cy="4615338"/>
            </a:xfrm>
            <a:prstGeom prst="rect">
              <a:avLst/>
            </a:prstGeom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EB3EBD7-3FFC-482A-B004-B14A3AE5F3A4}"/>
                </a:ext>
              </a:extLst>
            </p:cNvPr>
            <p:cNvGrpSpPr/>
            <p:nvPr/>
          </p:nvGrpSpPr>
          <p:grpSpPr>
            <a:xfrm>
              <a:off x="2267744" y="215642"/>
              <a:ext cx="4608512" cy="2997334"/>
              <a:chOff x="2267744" y="215642"/>
              <a:chExt cx="4608512" cy="2997334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F7156B10-061C-4150-9781-CD2117C86692}"/>
                  </a:ext>
                </a:extLst>
              </p:cNvPr>
              <p:cNvSpPr/>
              <p:nvPr/>
            </p:nvSpPr>
            <p:spPr>
              <a:xfrm>
                <a:off x="2555776" y="2636912"/>
                <a:ext cx="648072" cy="576064"/>
              </a:xfrm>
              <a:prstGeom prst="ellipse">
                <a:avLst/>
              </a:prstGeom>
              <a:noFill/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7F0F1C0-D432-4ACE-BB08-130375256570}"/>
                  </a:ext>
                </a:extLst>
              </p:cNvPr>
              <p:cNvSpPr txBox="1"/>
              <p:nvPr/>
            </p:nvSpPr>
            <p:spPr>
              <a:xfrm>
                <a:off x="2267744" y="215642"/>
                <a:ext cx="4608512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800" b="1" dirty="0">
                    <a:solidFill>
                      <a:srgbClr val="FFC000"/>
                    </a:solidFill>
                  </a:rPr>
                  <a:t>“do file” editor </a:t>
                </a:r>
              </a:p>
              <a:p>
                <a:pPr algn="ctr"/>
                <a:r>
                  <a:rPr lang="en-GB" sz="2800" b="1" dirty="0">
                    <a:solidFill>
                      <a:srgbClr val="FFC000"/>
                    </a:solidFill>
                  </a:rPr>
                  <a:t>(for building and saving commands/syntax) </a:t>
                </a:r>
              </a:p>
            </p:txBody>
          </p:sp>
        </p:grp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D542444-C14F-4FC9-8CA4-B859093E68D7}"/>
              </a:ext>
            </a:extLst>
          </p:cNvPr>
          <p:cNvCxnSpPr>
            <a:cxnSpLocks/>
          </p:cNvCxnSpPr>
          <p:nvPr/>
        </p:nvCxnSpPr>
        <p:spPr>
          <a:xfrm flipH="1">
            <a:off x="3059832" y="1600637"/>
            <a:ext cx="720080" cy="1084523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483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11430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  <a:effectLst/>
              </a:rPr>
              <a:t>drop down menus vs. commands: which to use?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170" y="2132856"/>
            <a:ext cx="8447660" cy="4248472"/>
          </a:xfrm>
        </p:spPr>
        <p:txBody>
          <a:bodyPr/>
          <a:lstStyle/>
          <a:p>
            <a:pPr marL="0" indent="0">
              <a:buNone/>
            </a:pPr>
            <a:r>
              <a:rPr lang="en-GB" sz="2800" dirty="0"/>
              <a:t>Menu advantages: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easier for novice/infrequent users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can be easier for complex commands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can view to command options (extensions)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can get results without knowing the syntax…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…which helps you to learn the syntax</a:t>
            </a:r>
          </a:p>
        </p:txBody>
      </p:sp>
    </p:spTree>
    <p:extLst>
      <p:ext uri="{BB962C8B-B14F-4D97-AF65-F5344CB8AC3E}">
        <p14:creationId xmlns:p14="http://schemas.microsoft.com/office/powerpoint/2010/main" val="2040650711"/>
      </p:ext>
    </p:extLst>
  </p:cSld>
  <p:clrMapOvr>
    <a:masterClrMapping/>
  </p:clrMapOvr>
</p:sld>
</file>

<file path=ppt/theme/theme1.xml><?xml version="1.0" encoding="utf-8"?>
<a:theme xmlns:a="http://schemas.openxmlformats.org/drawingml/2006/main" name="Stats 1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5C6E766CEB0F4E8979624BAD8DB4AE" ma:contentTypeVersion="8" ma:contentTypeDescription="Create a new document." ma:contentTypeScope="" ma:versionID="60584171e245afb6400219116a996996">
  <xsd:schema xmlns:xsd="http://www.w3.org/2001/XMLSchema" xmlns:xs="http://www.w3.org/2001/XMLSchema" xmlns:p="http://schemas.microsoft.com/office/2006/metadata/properties" xmlns:ns3="f5f1a44f-bc74-4865-91c8-f81111c7bf57" targetNamespace="http://schemas.microsoft.com/office/2006/metadata/properties" ma:root="true" ma:fieldsID="7b5009e5e05c4063bf47bd605a19eb2b" ns3:_="">
    <xsd:import namespace="f5f1a44f-bc74-4865-91c8-f81111c7bf5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f1a44f-bc74-4865-91c8-f81111c7bf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B1AD66C-09BC-41F3-A13C-D35AE3138EC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B83114D3-9E6C-4662-B164-B86563A88B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75F1345-B999-4834-9622-58162D67C8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f1a44f-bc74-4865-91c8-f81111c7bf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Stats 1</Template>
  <TotalTime>7583</TotalTime>
  <Words>2407</Words>
  <Application>Microsoft Office PowerPoint</Application>
  <PresentationFormat>On-screen Show (4:3)</PresentationFormat>
  <Paragraphs>450</Paragraphs>
  <Slides>67</Slides>
  <Notes>38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1" baseType="lpstr">
      <vt:lpstr>Arial</vt:lpstr>
      <vt:lpstr>Calibri</vt:lpstr>
      <vt:lpstr>Wingdings</vt:lpstr>
      <vt:lpstr>Stats 1</vt:lpstr>
      <vt:lpstr>Statistics for Mental Health Research</vt:lpstr>
      <vt:lpstr>overview</vt:lpstr>
      <vt:lpstr>PowerPoint Presentation</vt:lpstr>
      <vt:lpstr>why use Stata?</vt:lpstr>
      <vt:lpstr>to open Stata</vt:lpstr>
      <vt:lpstr>interface</vt:lpstr>
      <vt:lpstr>PowerPoint Presentation</vt:lpstr>
      <vt:lpstr>PowerPoint Presentation</vt:lpstr>
      <vt:lpstr>drop down menus vs. commands: which to use?</vt:lpstr>
      <vt:lpstr>PowerPoint Presentation</vt:lpstr>
      <vt:lpstr>version control</vt:lpstr>
      <vt:lpstr>PowerPoint Presentation</vt:lpstr>
      <vt:lpstr>First, set the working directory</vt:lpstr>
      <vt:lpstr>(1) enter data manually</vt:lpstr>
      <vt:lpstr>(2) load existing data, not in Stata format</vt:lpstr>
      <vt:lpstr>…or… use the import command</vt:lpstr>
      <vt:lpstr>SPSS and other file types</vt:lpstr>
      <vt:lpstr>(3) load existing data, already in Stata format (.dta)</vt:lpstr>
      <vt:lpstr>Stata file extensions</vt:lpstr>
      <vt:lpstr>saving data</vt:lpstr>
      <vt:lpstr>Exercise 1</vt:lpstr>
      <vt:lpstr>reach.csv</vt:lpstr>
      <vt:lpstr>PowerPoint Presentation</vt:lpstr>
      <vt:lpstr>how to look at my dataset?</vt:lpstr>
      <vt:lpstr>how to look at my dataset?</vt:lpstr>
      <vt:lpstr>how to look at my dataset?</vt:lpstr>
      <vt:lpstr>describe function</vt:lpstr>
      <vt:lpstr>codebook function</vt:lpstr>
      <vt:lpstr>list function</vt:lpstr>
      <vt:lpstr>variable formats</vt:lpstr>
      <vt:lpstr>summarize function</vt:lpstr>
      <vt:lpstr>tabulate function</vt:lpstr>
      <vt:lpstr>missing values</vt:lpstr>
      <vt:lpstr>missing values</vt:lpstr>
      <vt:lpstr>Give it a go…</vt:lpstr>
      <vt:lpstr>PowerPoint Presentation</vt:lpstr>
      <vt:lpstr>log files</vt:lpstr>
      <vt:lpstr>log files</vt:lpstr>
      <vt:lpstr>do files</vt:lpstr>
      <vt:lpstr>do files</vt:lpstr>
      <vt:lpstr>annotating do files</vt:lpstr>
      <vt:lpstr>Exercise 2</vt:lpstr>
      <vt:lpstr>PowerPoint Presentation</vt:lpstr>
      <vt:lpstr>Stata syntax</vt:lpstr>
      <vt:lpstr>Stata syntax</vt:lpstr>
      <vt:lpstr>Stata syntax</vt:lpstr>
      <vt:lpstr>Stata syntax</vt:lpstr>
      <vt:lpstr>operators</vt:lpstr>
      <vt:lpstr>ways to re-run and stop commands</vt:lpstr>
      <vt:lpstr>Give it a go…</vt:lpstr>
      <vt:lpstr>Time-keeping</vt:lpstr>
      <vt:lpstr>PowerPoint Presentation</vt:lpstr>
      <vt:lpstr>dropping and keeping variables</vt:lpstr>
      <vt:lpstr>organising data</vt:lpstr>
      <vt:lpstr>creating new variables</vt:lpstr>
      <vt:lpstr>organising data</vt:lpstr>
      <vt:lpstr>Exercise 3</vt:lpstr>
      <vt:lpstr>Time-keeping</vt:lpstr>
      <vt:lpstr>labelling variables</vt:lpstr>
      <vt:lpstr>labelling values</vt:lpstr>
      <vt:lpstr>labelling values</vt:lpstr>
      <vt:lpstr>Exercise 4</vt:lpstr>
      <vt:lpstr>PowerPoint Presentation</vt:lpstr>
      <vt:lpstr>Stata help</vt:lpstr>
      <vt:lpstr>update / add-on packages</vt:lpstr>
      <vt:lpstr>Exercise 5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Lancashire, Stuart</dc:creator>
  <cp:lastModifiedBy>Lam, Joseph</cp:lastModifiedBy>
  <cp:revision>420</cp:revision>
  <cp:lastPrinted>2019-10-03T11:28:01Z</cp:lastPrinted>
  <dcterms:created xsi:type="dcterms:W3CDTF">2012-09-12T14:39:45Z</dcterms:created>
  <dcterms:modified xsi:type="dcterms:W3CDTF">2020-04-09T12:01:55Z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0x010100685C6E766CEB0F4E8979624BAD8DB4AE</vt:lpwstr>
  </property>
</Properties>
</file>

<file path=docProps/thumbnail.jpeg>
</file>